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317" r:id="rId4"/>
    <p:sldId id="347" r:id="rId5"/>
    <p:sldId id="402" r:id="rId6"/>
    <p:sldId id="579" r:id="rId7"/>
    <p:sldId id="581" r:id="rId8"/>
    <p:sldId id="592" r:id="rId9"/>
    <p:sldId id="300" r:id="rId10"/>
    <p:sldId id="329" r:id="rId11"/>
    <p:sldId id="330" r:id="rId12"/>
    <p:sldId id="331" r:id="rId13"/>
    <p:sldId id="323" r:id="rId14"/>
    <p:sldId id="333" r:id="rId15"/>
    <p:sldId id="597" r:id="rId16"/>
    <p:sldId id="349" r:id="rId17"/>
    <p:sldId id="354" r:id="rId18"/>
    <p:sldId id="355" r:id="rId19"/>
    <p:sldId id="358" r:id="rId20"/>
    <p:sldId id="357" r:id="rId21"/>
    <p:sldId id="360" r:id="rId22"/>
    <p:sldId id="359" r:id="rId23"/>
    <p:sldId id="503" r:id="rId24"/>
    <p:sldId id="504" r:id="rId25"/>
    <p:sldId id="54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0" d="100"/>
          <a:sy n="120" d="100"/>
        </p:scale>
        <p:origin x="17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 Change in Population and Employment, 2015-2040</a:t>
            </a:r>
          </a:p>
        </c:rich>
      </c:tx>
      <c:layout>
        <c:manualLayout>
          <c:xMode val="edge"/>
          <c:yMode val="edge"/>
          <c:x val="0.21639238845144354"/>
          <c:y val="1.4921199899576439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TOTAL_PopEmpChangeNorthI20!$P$669</c:f>
              <c:strCache>
                <c:ptCount val="1"/>
                <c:pt idx="0">
                  <c:v>North of 1-20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TOTAL_PopEmpChangeNorthI20!$Q$668:$R$668</c:f>
              <c:strCache>
                <c:ptCount val="2"/>
                <c:pt idx="0">
                  <c:v> Change in Population </c:v>
                </c:pt>
                <c:pt idx="1">
                  <c:v>Change in Employment  </c:v>
                </c:pt>
              </c:strCache>
            </c:strRef>
          </c:cat>
          <c:val>
            <c:numRef>
              <c:f>TOTAL_PopEmpChangeNorthI20!$Q$669:$R$669</c:f>
              <c:numCache>
                <c:formatCode>0%</c:formatCode>
                <c:ptCount val="2"/>
                <c:pt idx="0">
                  <c:v>0.7437785359490241</c:v>
                </c:pt>
                <c:pt idx="1">
                  <c:v>0.7926026518432866</c:v>
                </c:pt>
              </c:numCache>
            </c:numRef>
          </c:val>
          <c:extLst>
            <c:ext xmlns:c16="http://schemas.microsoft.com/office/drawing/2014/chart" uri="{C3380CC4-5D6E-409C-BE32-E72D297353CC}">
              <c16:uniqueId val="{00000000-6116-472E-A288-266A055B5397}"/>
            </c:ext>
          </c:extLst>
        </c:ser>
        <c:ser>
          <c:idx val="1"/>
          <c:order val="1"/>
          <c:tx>
            <c:strRef>
              <c:f>TOTAL_PopEmpChangeNorthI20!$P$670</c:f>
              <c:strCache>
                <c:ptCount val="1"/>
                <c:pt idx="0">
                  <c:v>South of I-20</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TOTAL_PopEmpChangeNorthI20!$Q$668:$R$668</c:f>
              <c:strCache>
                <c:ptCount val="2"/>
                <c:pt idx="0">
                  <c:v> Change in Population </c:v>
                </c:pt>
                <c:pt idx="1">
                  <c:v>Change in Employment  </c:v>
                </c:pt>
              </c:strCache>
            </c:strRef>
          </c:cat>
          <c:val>
            <c:numRef>
              <c:f>TOTAL_PopEmpChangeNorthI20!$Q$670:$R$670</c:f>
              <c:numCache>
                <c:formatCode>0%</c:formatCode>
                <c:ptCount val="2"/>
                <c:pt idx="0">
                  <c:v>0.26854462411448532</c:v>
                </c:pt>
                <c:pt idx="1">
                  <c:v>0.23209871326248177</c:v>
                </c:pt>
              </c:numCache>
            </c:numRef>
          </c:val>
          <c:extLst>
            <c:ext xmlns:c16="http://schemas.microsoft.com/office/drawing/2014/chart" uri="{C3380CC4-5D6E-409C-BE32-E72D297353CC}">
              <c16:uniqueId val="{00000001-6116-472E-A288-266A055B5397}"/>
            </c:ext>
          </c:extLst>
        </c:ser>
        <c:dLbls>
          <c:showLegendKey val="0"/>
          <c:showVal val="0"/>
          <c:showCatName val="0"/>
          <c:showSerName val="0"/>
          <c:showPercent val="0"/>
          <c:showBubbleSize val="0"/>
        </c:dLbls>
        <c:gapWidth val="150"/>
        <c:overlap val="100"/>
        <c:axId val="-754955072"/>
        <c:axId val="-999323200"/>
      </c:barChart>
      <c:catAx>
        <c:axId val="-754955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99323200"/>
        <c:crosses val="autoZero"/>
        <c:auto val="1"/>
        <c:lblAlgn val="ctr"/>
        <c:lblOffset val="100"/>
        <c:noMultiLvlLbl val="0"/>
      </c:catAx>
      <c:valAx>
        <c:axId val="-9993232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5495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A8004-31E0-4E8B-95C9-6E342D64BD2A}" type="doc">
      <dgm:prSet loTypeId="urn:diagrams.loki3.com/TabbedArc+Icon" loCatId="relationship" qsTypeId="urn:microsoft.com/office/officeart/2005/8/quickstyle/simple3" qsCatId="simple" csTypeId="urn:microsoft.com/office/officeart/2005/8/colors/colorful4" csCatId="colorful" phldr="1"/>
      <dgm:spPr/>
    </dgm:pt>
    <dgm:pt modelId="{C85321E0-ED71-43E7-8874-DAD5C1F7278B}">
      <dgm:prSet phldrT="[Text]"/>
      <dgm:spPr/>
      <dgm:t>
        <a:bodyPr/>
        <a:lstStyle/>
        <a:p>
          <a:r>
            <a:rPr lang="en-US" dirty="0"/>
            <a:t>Economic</a:t>
          </a:r>
        </a:p>
      </dgm:t>
    </dgm:pt>
    <dgm:pt modelId="{EE2AE174-DE1E-4CB6-BDE1-D869FF8166D4}" type="parTrans" cxnId="{272933A5-BF72-4CA5-A970-2B0B1F89827C}">
      <dgm:prSet/>
      <dgm:spPr/>
      <dgm:t>
        <a:bodyPr/>
        <a:lstStyle/>
        <a:p>
          <a:endParaRPr lang="en-US"/>
        </a:p>
      </dgm:t>
    </dgm:pt>
    <dgm:pt modelId="{B9308EB7-AA98-429E-8EF3-E9E085773A26}" type="sibTrans" cxnId="{272933A5-BF72-4CA5-A970-2B0B1F89827C}">
      <dgm:prSet/>
      <dgm:spPr/>
      <dgm:t>
        <a:bodyPr/>
        <a:lstStyle/>
        <a:p>
          <a:endParaRPr lang="en-US"/>
        </a:p>
      </dgm:t>
    </dgm:pt>
    <dgm:pt modelId="{575E7C49-DBE9-4DA4-A615-914187D62276}">
      <dgm:prSet phldrT="[Text]"/>
      <dgm:spPr/>
      <dgm:t>
        <a:bodyPr/>
        <a:lstStyle/>
        <a:p>
          <a:r>
            <a:rPr lang="en-US" dirty="0"/>
            <a:t>Policy</a:t>
          </a:r>
        </a:p>
      </dgm:t>
    </dgm:pt>
    <dgm:pt modelId="{6523EE1B-227C-4F9D-8D16-7EE75C726BA3}" type="parTrans" cxnId="{18A80957-20EC-4F9F-BB09-AD80AA11715A}">
      <dgm:prSet/>
      <dgm:spPr/>
      <dgm:t>
        <a:bodyPr/>
        <a:lstStyle/>
        <a:p>
          <a:endParaRPr lang="en-US"/>
        </a:p>
      </dgm:t>
    </dgm:pt>
    <dgm:pt modelId="{59CA6F6E-56B0-4432-825F-582D0F451213}" type="sibTrans" cxnId="{18A80957-20EC-4F9F-BB09-AD80AA11715A}">
      <dgm:prSet/>
      <dgm:spPr/>
      <dgm:t>
        <a:bodyPr/>
        <a:lstStyle/>
        <a:p>
          <a:endParaRPr lang="en-US"/>
        </a:p>
      </dgm:t>
    </dgm:pt>
    <dgm:pt modelId="{277F4AA7-CC22-4CCD-B20E-9E10F6DA2691}">
      <dgm:prSet phldrT="[Text]"/>
      <dgm:spPr/>
      <dgm:t>
        <a:bodyPr/>
        <a:lstStyle/>
        <a:p>
          <a:r>
            <a:rPr lang="en-US" dirty="0"/>
            <a:t>Forecasting</a:t>
          </a:r>
        </a:p>
      </dgm:t>
    </dgm:pt>
    <dgm:pt modelId="{27753CE6-AA52-4A82-A832-277A94592DCD}" type="parTrans" cxnId="{F0720159-3E7F-42E0-8377-8878532B66C2}">
      <dgm:prSet/>
      <dgm:spPr/>
      <dgm:t>
        <a:bodyPr/>
        <a:lstStyle/>
        <a:p>
          <a:endParaRPr lang="en-US"/>
        </a:p>
      </dgm:t>
    </dgm:pt>
    <dgm:pt modelId="{F696AE0C-A808-436E-9AB4-EAD98462B6A1}" type="sibTrans" cxnId="{F0720159-3E7F-42E0-8377-8878532B66C2}">
      <dgm:prSet/>
      <dgm:spPr/>
      <dgm:t>
        <a:bodyPr/>
        <a:lstStyle/>
        <a:p>
          <a:endParaRPr lang="en-US"/>
        </a:p>
      </dgm:t>
    </dgm:pt>
    <dgm:pt modelId="{16E51B8F-9A09-46F9-A44B-2A68F4BDD8E9}" type="pres">
      <dgm:prSet presAssocID="{01AA8004-31E0-4E8B-95C9-6E342D64BD2A}" presName="Name0" presStyleCnt="0">
        <dgm:presLayoutVars>
          <dgm:dir/>
          <dgm:resizeHandles val="exact"/>
        </dgm:presLayoutVars>
      </dgm:prSet>
      <dgm:spPr/>
    </dgm:pt>
    <dgm:pt modelId="{048BD5C0-7176-453B-9C92-C99706DC5031}" type="pres">
      <dgm:prSet presAssocID="{C85321E0-ED71-43E7-8874-DAD5C1F7278B}" presName="twoplus" presStyleLbl="node1" presStyleIdx="0" presStyleCnt="3">
        <dgm:presLayoutVars>
          <dgm:bulletEnabled val="1"/>
        </dgm:presLayoutVars>
      </dgm:prSet>
      <dgm:spPr/>
    </dgm:pt>
    <dgm:pt modelId="{6EB233E2-64B7-4529-BAC5-5180C8AFFFAA}" type="pres">
      <dgm:prSet presAssocID="{575E7C49-DBE9-4DA4-A615-914187D62276}" presName="twoplus" presStyleLbl="node1" presStyleIdx="1" presStyleCnt="3">
        <dgm:presLayoutVars>
          <dgm:bulletEnabled val="1"/>
        </dgm:presLayoutVars>
      </dgm:prSet>
      <dgm:spPr/>
    </dgm:pt>
    <dgm:pt modelId="{C3A1E8EB-802A-4C26-AFE5-A1F2423ED86B}" type="pres">
      <dgm:prSet presAssocID="{277F4AA7-CC22-4CCD-B20E-9E10F6DA2691}" presName="twoplus" presStyleLbl="node1" presStyleIdx="2" presStyleCnt="3">
        <dgm:presLayoutVars>
          <dgm:bulletEnabled val="1"/>
        </dgm:presLayoutVars>
      </dgm:prSet>
      <dgm:spPr/>
    </dgm:pt>
  </dgm:ptLst>
  <dgm:cxnLst>
    <dgm:cxn modelId="{AF29DF05-BE38-4283-9B27-88E9F44FFB63}" type="presOf" srcId="{C85321E0-ED71-43E7-8874-DAD5C1F7278B}" destId="{048BD5C0-7176-453B-9C92-C99706DC5031}" srcOrd="0" destOrd="0" presId="urn:diagrams.loki3.com/TabbedArc+Icon"/>
    <dgm:cxn modelId="{7EC68711-64E3-478B-8B60-4326A2A50FD5}" type="presOf" srcId="{575E7C49-DBE9-4DA4-A615-914187D62276}" destId="{6EB233E2-64B7-4529-BAC5-5180C8AFFFAA}" srcOrd="0" destOrd="0" presId="urn:diagrams.loki3.com/TabbedArc+Icon"/>
    <dgm:cxn modelId="{F6FED963-734E-4897-92A8-D2F28BF18CD0}" type="presOf" srcId="{01AA8004-31E0-4E8B-95C9-6E342D64BD2A}" destId="{16E51B8F-9A09-46F9-A44B-2A68F4BDD8E9}" srcOrd="0" destOrd="0" presId="urn:diagrams.loki3.com/TabbedArc+Icon"/>
    <dgm:cxn modelId="{18A80957-20EC-4F9F-BB09-AD80AA11715A}" srcId="{01AA8004-31E0-4E8B-95C9-6E342D64BD2A}" destId="{575E7C49-DBE9-4DA4-A615-914187D62276}" srcOrd="1" destOrd="0" parTransId="{6523EE1B-227C-4F9D-8D16-7EE75C726BA3}" sibTransId="{59CA6F6E-56B0-4432-825F-582D0F451213}"/>
    <dgm:cxn modelId="{F0720159-3E7F-42E0-8377-8878532B66C2}" srcId="{01AA8004-31E0-4E8B-95C9-6E342D64BD2A}" destId="{277F4AA7-CC22-4CCD-B20E-9E10F6DA2691}" srcOrd="2" destOrd="0" parTransId="{27753CE6-AA52-4A82-A832-277A94592DCD}" sibTransId="{F696AE0C-A808-436E-9AB4-EAD98462B6A1}"/>
    <dgm:cxn modelId="{272933A5-BF72-4CA5-A970-2B0B1F89827C}" srcId="{01AA8004-31E0-4E8B-95C9-6E342D64BD2A}" destId="{C85321E0-ED71-43E7-8874-DAD5C1F7278B}" srcOrd="0" destOrd="0" parTransId="{EE2AE174-DE1E-4CB6-BDE1-D869FF8166D4}" sibTransId="{B9308EB7-AA98-429E-8EF3-E9E085773A26}"/>
    <dgm:cxn modelId="{74F158B7-BC06-43E2-A169-F6659C4C4E29}" type="presOf" srcId="{277F4AA7-CC22-4CCD-B20E-9E10F6DA2691}" destId="{C3A1E8EB-802A-4C26-AFE5-A1F2423ED86B}" srcOrd="0" destOrd="0" presId="urn:diagrams.loki3.com/TabbedArc+Icon"/>
    <dgm:cxn modelId="{01DC6EC4-8853-4A71-B7C1-9613D9488603}" type="presParOf" srcId="{16E51B8F-9A09-46F9-A44B-2A68F4BDD8E9}" destId="{048BD5C0-7176-453B-9C92-C99706DC5031}" srcOrd="0" destOrd="0" presId="urn:diagrams.loki3.com/TabbedArc+Icon"/>
    <dgm:cxn modelId="{98215F00-E446-4EC8-925C-7D1A7561EBCB}" type="presParOf" srcId="{16E51B8F-9A09-46F9-A44B-2A68F4BDD8E9}" destId="{6EB233E2-64B7-4529-BAC5-5180C8AFFFAA}" srcOrd="1" destOrd="0" presId="urn:diagrams.loki3.com/TabbedArc+Icon"/>
    <dgm:cxn modelId="{BC9F0A95-FB55-469D-8021-3249CC36A74F}" type="presParOf" srcId="{16E51B8F-9A09-46F9-A44B-2A68F4BDD8E9}" destId="{C3A1E8EB-802A-4C26-AFE5-A1F2423ED86B}" srcOrd="2"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1F4104-3B74-4A74-9DAA-E3FCA164B9DB}"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US"/>
        </a:p>
      </dgm:t>
    </dgm:pt>
    <dgm:pt modelId="{6ADE9615-AF4E-4F1D-AFA5-95A14ED1D9C6}">
      <dgm:prSet phldrT="[Text]"/>
      <dgm:spPr>
        <a:scene3d>
          <a:camera prst="orthographicFront"/>
          <a:lightRig rig="threePt" dir="t"/>
        </a:scene3d>
        <a:sp3d>
          <a:bevelT/>
        </a:sp3d>
      </dgm:spPr>
      <dgm:t>
        <a:bodyPr/>
        <a:lstStyle/>
        <a:p>
          <a:r>
            <a:rPr lang="en-US" dirty="0"/>
            <a:t>Integrated</a:t>
          </a:r>
        </a:p>
      </dgm:t>
    </dgm:pt>
    <dgm:pt modelId="{C1D69144-64BB-401C-B1B9-C6E3B9B93A32}" type="parTrans" cxnId="{18185B8C-2BE6-4CBA-98F5-1C55A65C6138}">
      <dgm:prSet/>
      <dgm:spPr/>
      <dgm:t>
        <a:bodyPr/>
        <a:lstStyle/>
        <a:p>
          <a:endParaRPr lang="en-US"/>
        </a:p>
      </dgm:t>
    </dgm:pt>
    <dgm:pt modelId="{FCD9B506-907A-45E0-9CB9-2B6D3CC9F728}" type="sibTrans" cxnId="{18185B8C-2BE6-4CBA-98F5-1C55A65C6138}">
      <dgm:prSet/>
      <dgm:spPr/>
      <dgm:t>
        <a:bodyPr/>
        <a:lstStyle/>
        <a:p>
          <a:endParaRPr lang="en-US"/>
        </a:p>
      </dgm:t>
    </dgm:pt>
    <dgm:pt modelId="{29F3A734-A0CD-4219-A630-2A36ABDED80D}">
      <dgm:prSet phldrT="[Text]" custT="1"/>
      <dgm:spPr/>
      <dgm:t>
        <a:bodyPr/>
        <a:lstStyle/>
        <a:p>
          <a:r>
            <a:rPr lang="en-US" sz="1200" dirty="0">
              <a:latin typeface="Trebuchet MS" panose="020B0603020202020204" pitchFamily="34" charset="0"/>
            </a:rPr>
            <a:t>Model incorporates four quantitative methodologies</a:t>
          </a:r>
        </a:p>
      </dgm:t>
    </dgm:pt>
    <dgm:pt modelId="{691BC7F4-3623-4AFA-B1EF-8FBEFF388704}" type="parTrans" cxnId="{E3598B90-E195-4A55-B228-F076FD3A5295}">
      <dgm:prSet/>
      <dgm:spPr/>
      <dgm:t>
        <a:bodyPr/>
        <a:lstStyle/>
        <a:p>
          <a:endParaRPr lang="en-US"/>
        </a:p>
      </dgm:t>
    </dgm:pt>
    <dgm:pt modelId="{5462E08A-1827-4E7A-9E3B-07689A4D54F7}" type="sibTrans" cxnId="{E3598B90-E195-4A55-B228-F076FD3A5295}">
      <dgm:prSet/>
      <dgm:spPr/>
      <dgm:t>
        <a:bodyPr/>
        <a:lstStyle/>
        <a:p>
          <a:endParaRPr lang="en-US"/>
        </a:p>
      </dgm:t>
    </dgm:pt>
    <dgm:pt modelId="{4DB2B6B4-F1FD-4CEC-8918-16950789EDA1}">
      <dgm:prSet phldrT="[Text]"/>
      <dgm:spPr>
        <a:scene3d>
          <a:camera prst="orthographicFront"/>
          <a:lightRig rig="threePt" dir="t"/>
        </a:scene3d>
        <a:sp3d>
          <a:bevelT/>
        </a:sp3d>
      </dgm:spPr>
      <dgm:t>
        <a:bodyPr/>
        <a:lstStyle/>
        <a:p>
          <a:r>
            <a:rPr lang="en-US" dirty="0"/>
            <a:t>Dynamic</a:t>
          </a:r>
        </a:p>
      </dgm:t>
    </dgm:pt>
    <dgm:pt modelId="{D0A6D3EE-8152-4942-960F-1BE75EA01C45}" type="parTrans" cxnId="{985D2F78-B048-402D-9086-727C1CA7B0E4}">
      <dgm:prSet/>
      <dgm:spPr/>
      <dgm:t>
        <a:bodyPr/>
        <a:lstStyle/>
        <a:p>
          <a:endParaRPr lang="en-US"/>
        </a:p>
      </dgm:t>
    </dgm:pt>
    <dgm:pt modelId="{208C0C4D-CC2C-427F-8874-25FEA107C926}" type="sibTrans" cxnId="{985D2F78-B048-402D-9086-727C1CA7B0E4}">
      <dgm:prSet/>
      <dgm:spPr/>
      <dgm:t>
        <a:bodyPr/>
        <a:lstStyle/>
        <a:p>
          <a:endParaRPr lang="en-US"/>
        </a:p>
      </dgm:t>
    </dgm:pt>
    <dgm:pt modelId="{64176905-5271-4A11-B9FD-31EB1E016580}">
      <dgm:prSet phldrT="[Text]" custT="1"/>
      <dgm:spPr/>
      <dgm:t>
        <a:bodyPr/>
        <a:lstStyle/>
        <a:p>
          <a:r>
            <a:rPr lang="en-US" sz="1200" dirty="0">
              <a:latin typeface="Trebuchet MS" panose="020B0603020202020204" pitchFamily="34" charset="0"/>
            </a:rPr>
            <a:t>Measures economic impacts and responsive demographic and economic changes over time</a:t>
          </a:r>
        </a:p>
      </dgm:t>
    </dgm:pt>
    <dgm:pt modelId="{CE1DB036-BCEB-4E53-8C2A-C7F1BC9DD87E}" type="parTrans" cxnId="{AECDC8CC-76D6-471A-95CA-83789D56E31D}">
      <dgm:prSet/>
      <dgm:spPr/>
      <dgm:t>
        <a:bodyPr/>
        <a:lstStyle/>
        <a:p>
          <a:endParaRPr lang="en-US"/>
        </a:p>
      </dgm:t>
    </dgm:pt>
    <dgm:pt modelId="{34EBD0E1-06C1-4238-93AA-65A4A2A0126F}" type="sibTrans" cxnId="{AECDC8CC-76D6-471A-95CA-83789D56E31D}">
      <dgm:prSet/>
      <dgm:spPr/>
      <dgm:t>
        <a:bodyPr/>
        <a:lstStyle/>
        <a:p>
          <a:endParaRPr lang="en-US"/>
        </a:p>
      </dgm:t>
    </dgm:pt>
    <dgm:pt modelId="{44207608-A306-499E-AE5D-ABCE0DE246A9}">
      <dgm:prSet phldrT="[Text]"/>
      <dgm:spPr>
        <a:scene3d>
          <a:camera prst="orthographicFront"/>
          <a:lightRig rig="threePt" dir="t"/>
        </a:scene3d>
        <a:sp3d>
          <a:bevelT/>
        </a:sp3d>
      </dgm:spPr>
      <dgm:t>
        <a:bodyPr/>
        <a:lstStyle/>
        <a:p>
          <a:r>
            <a:rPr lang="en-US" dirty="0"/>
            <a:t>Structural</a:t>
          </a:r>
        </a:p>
      </dgm:t>
    </dgm:pt>
    <dgm:pt modelId="{054B29D3-D9B4-4E34-9BDA-6081DFC9CDC8}" type="parTrans" cxnId="{AEC055AE-C5EF-48A3-85D5-197A38CD15FB}">
      <dgm:prSet/>
      <dgm:spPr/>
      <dgm:t>
        <a:bodyPr/>
        <a:lstStyle/>
        <a:p>
          <a:endParaRPr lang="en-US"/>
        </a:p>
      </dgm:t>
    </dgm:pt>
    <dgm:pt modelId="{B455736C-6479-45FB-AB45-1E63B8E7F3EF}" type="sibTrans" cxnId="{AEC055AE-C5EF-48A3-85D5-197A38CD15FB}">
      <dgm:prSet/>
      <dgm:spPr/>
      <dgm:t>
        <a:bodyPr/>
        <a:lstStyle/>
        <a:p>
          <a:endParaRPr lang="en-US"/>
        </a:p>
      </dgm:t>
    </dgm:pt>
    <dgm:pt modelId="{83E8846E-4392-46A3-9DC8-EA8D588F710D}">
      <dgm:prSet phldrT="[Text]" custT="1"/>
      <dgm:spPr/>
      <dgm:t>
        <a:bodyPr/>
        <a:lstStyle/>
        <a:p>
          <a:r>
            <a:rPr lang="en-US" sz="1200" dirty="0">
              <a:latin typeface="Trebuchet MS" panose="020B0603020202020204" pitchFamily="34" charset="0"/>
            </a:rPr>
            <a:t>Incorporate transparent and robust economic linkages built on proven methods and theory</a:t>
          </a:r>
        </a:p>
      </dgm:t>
    </dgm:pt>
    <dgm:pt modelId="{01D9310F-EB35-436F-AED3-72C8489DD1F6}" type="parTrans" cxnId="{9D94536C-B476-499E-9349-5BE601915DA6}">
      <dgm:prSet/>
      <dgm:spPr/>
      <dgm:t>
        <a:bodyPr/>
        <a:lstStyle/>
        <a:p>
          <a:endParaRPr lang="en-US"/>
        </a:p>
      </dgm:t>
    </dgm:pt>
    <dgm:pt modelId="{B81E2369-2367-428A-A594-3779CE9474F6}" type="sibTrans" cxnId="{9D94536C-B476-499E-9349-5BE601915DA6}">
      <dgm:prSet/>
      <dgm:spPr/>
      <dgm:t>
        <a:bodyPr/>
        <a:lstStyle/>
        <a:p>
          <a:endParaRPr lang="en-US"/>
        </a:p>
      </dgm:t>
    </dgm:pt>
    <dgm:pt modelId="{A8984151-75FB-4E25-9B36-27804E2E6091}">
      <dgm:prSet phldrT="[Text]"/>
      <dgm:spPr>
        <a:scene3d>
          <a:camera prst="orthographicFront"/>
          <a:lightRig rig="threePt" dir="t"/>
        </a:scene3d>
        <a:sp3d>
          <a:bevelT/>
        </a:sp3d>
      </dgm:spPr>
      <dgm:t>
        <a:bodyPr/>
        <a:lstStyle/>
        <a:p>
          <a:r>
            <a:rPr lang="en-US" dirty="0"/>
            <a:t>Customizable</a:t>
          </a:r>
        </a:p>
      </dgm:t>
    </dgm:pt>
    <dgm:pt modelId="{B333C876-AD62-48F6-8105-FFF9AAC4513D}" type="parTrans" cxnId="{824B5C5C-5C05-4D02-9D9F-CA717631AA4B}">
      <dgm:prSet/>
      <dgm:spPr/>
      <dgm:t>
        <a:bodyPr/>
        <a:lstStyle/>
        <a:p>
          <a:endParaRPr lang="en-US"/>
        </a:p>
      </dgm:t>
    </dgm:pt>
    <dgm:pt modelId="{7414E043-9010-4F19-8012-7D9F4102D6C5}" type="sibTrans" cxnId="{824B5C5C-5C05-4D02-9D9F-CA717631AA4B}">
      <dgm:prSet/>
      <dgm:spPr/>
      <dgm:t>
        <a:bodyPr/>
        <a:lstStyle/>
        <a:p>
          <a:endParaRPr lang="en-US"/>
        </a:p>
      </dgm:t>
    </dgm:pt>
    <dgm:pt modelId="{E5783EE6-49DC-4034-8678-C725E44E6028}">
      <dgm:prSet phldrT="[Text]" custT="1"/>
      <dgm:spPr/>
      <dgm:t>
        <a:bodyPr/>
        <a:lstStyle/>
        <a:p>
          <a:r>
            <a:rPr lang="en-US" sz="1200" dirty="0">
              <a:latin typeface="Trebuchet MS" panose="020B0603020202020204" pitchFamily="34" charset="0"/>
            </a:rPr>
            <a:t>Each model is custom built to match regional and sub-regional vetted data from adopted annual estimates or census data</a:t>
          </a:r>
        </a:p>
      </dgm:t>
    </dgm:pt>
    <dgm:pt modelId="{948E092B-6A74-497D-BC55-C38149C1288F}" type="parTrans" cxnId="{E714A593-1617-40C2-B004-1AD3C667796E}">
      <dgm:prSet/>
      <dgm:spPr/>
      <dgm:t>
        <a:bodyPr/>
        <a:lstStyle/>
        <a:p>
          <a:endParaRPr lang="en-US"/>
        </a:p>
      </dgm:t>
    </dgm:pt>
    <dgm:pt modelId="{0560E427-C0CC-4112-8B6C-BCB5F396E8EB}" type="sibTrans" cxnId="{E714A593-1617-40C2-B004-1AD3C667796E}">
      <dgm:prSet/>
      <dgm:spPr/>
      <dgm:t>
        <a:bodyPr/>
        <a:lstStyle/>
        <a:p>
          <a:endParaRPr lang="en-US"/>
        </a:p>
      </dgm:t>
    </dgm:pt>
    <dgm:pt modelId="{EB087205-0B72-4CE6-BE78-7FAA15E522B8}">
      <dgm:prSet phldrT="[Text]" custT="1"/>
      <dgm:spPr/>
      <dgm:t>
        <a:bodyPr/>
        <a:lstStyle/>
        <a:p>
          <a:r>
            <a:rPr lang="en-US" sz="1200" dirty="0">
              <a:latin typeface="Trebuchet MS" panose="020B0603020202020204" pitchFamily="34" charset="0"/>
            </a:rPr>
            <a:t>Captures agglomeration and clustering </a:t>
          </a:r>
        </a:p>
      </dgm:t>
    </dgm:pt>
    <dgm:pt modelId="{947EFCEB-D59D-4E70-BA21-B564F61C5A5F}" type="parTrans" cxnId="{C92C4F1C-768D-4B65-A8E6-2EA075436088}">
      <dgm:prSet/>
      <dgm:spPr/>
      <dgm:t>
        <a:bodyPr/>
        <a:lstStyle/>
        <a:p>
          <a:endParaRPr lang="en-US"/>
        </a:p>
      </dgm:t>
    </dgm:pt>
    <dgm:pt modelId="{87B03F5D-8650-45EB-A365-220D30B2133A}" type="sibTrans" cxnId="{C92C4F1C-768D-4B65-A8E6-2EA075436088}">
      <dgm:prSet/>
      <dgm:spPr/>
      <dgm:t>
        <a:bodyPr/>
        <a:lstStyle/>
        <a:p>
          <a:endParaRPr lang="en-US"/>
        </a:p>
      </dgm:t>
    </dgm:pt>
    <dgm:pt modelId="{E6636E8B-D572-4E5A-B905-828A3A52C497}" type="pres">
      <dgm:prSet presAssocID="{0C1F4104-3B74-4A74-9DAA-E3FCA164B9DB}" presName="cycleMatrixDiagram" presStyleCnt="0">
        <dgm:presLayoutVars>
          <dgm:chMax val="1"/>
          <dgm:dir/>
          <dgm:animLvl val="lvl"/>
          <dgm:resizeHandles val="exact"/>
        </dgm:presLayoutVars>
      </dgm:prSet>
      <dgm:spPr/>
    </dgm:pt>
    <dgm:pt modelId="{781522C7-E0B5-443D-9E0F-B39EA34194B3}" type="pres">
      <dgm:prSet presAssocID="{0C1F4104-3B74-4A74-9DAA-E3FCA164B9DB}" presName="children" presStyleCnt="0"/>
      <dgm:spPr/>
    </dgm:pt>
    <dgm:pt modelId="{2E9355DD-7C69-41F3-9610-5BD629D0DFF7}" type="pres">
      <dgm:prSet presAssocID="{0C1F4104-3B74-4A74-9DAA-E3FCA164B9DB}" presName="child1group" presStyleCnt="0"/>
      <dgm:spPr/>
    </dgm:pt>
    <dgm:pt modelId="{86685663-3E50-47CF-A010-B0B878A74390}" type="pres">
      <dgm:prSet presAssocID="{0C1F4104-3B74-4A74-9DAA-E3FCA164B9DB}" presName="child1" presStyleLbl="bgAcc1" presStyleIdx="0" presStyleCnt="4" custLinFactNeighborX="-5956"/>
      <dgm:spPr/>
    </dgm:pt>
    <dgm:pt modelId="{88637C17-B246-48F3-9F2E-EA19EBE27015}" type="pres">
      <dgm:prSet presAssocID="{0C1F4104-3B74-4A74-9DAA-E3FCA164B9DB}" presName="child1Text" presStyleLbl="bgAcc1" presStyleIdx="0" presStyleCnt="4">
        <dgm:presLayoutVars>
          <dgm:bulletEnabled val="1"/>
        </dgm:presLayoutVars>
      </dgm:prSet>
      <dgm:spPr/>
    </dgm:pt>
    <dgm:pt modelId="{FD30B4DA-610B-4CD2-B3D4-989DF8A374DB}" type="pres">
      <dgm:prSet presAssocID="{0C1F4104-3B74-4A74-9DAA-E3FCA164B9DB}" presName="child2group" presStyleCnt="0"/>
      <dgm:spPr/>
    </dgm:pt>
    <dgm:pt modelId="{184A7ED6-00B2-41AB-A878-65535CC1FF11}" type="pres">
      <dgm:prSet presAssocID="{0C1F4104-3B74-4A74-9DAA-E3FCA164B9DB}" presName="child2" presStyleLbl="bgAcc1" presStyleIdx="1" presStyleCnt="4" custLinFactNeighborX="7544"/>
      <dgm:spPr/>
    </dgm:pt>
    <dgm:pt modelId="{F29E1A6C-1215-4325-B460-7BA780738DDB}" type="pres">
      <dgm:prSet presAssocID="{0C1F4104-3B74-4A74-9DAA-E3FCA164B9DB}" presName="child2Text" presStyleLbl="bgAcc1" presStyleIdx="1" presStyleCnt="4">
        <dgm:presLayoutVars>
          <dgm:bulletEnabled val="1"/>
        </dgm:presLayoutVars>
      </dgm:prSet>
      <dgm:spPr/>
    </dgm:pt>
    <dgm:pt modelId="{D0F591D8-EE2B-483F-9D89-E6EF61EEAA2A}" type="pres">
      <dgm:prSet presAssocID="{0C1F4104-3B74-4A74-9DAA-E3FCA164B9DB}" presName="child3group" presStyleCnt="0"/>
      <dgm:spPr/>
    </dgm:pt>
    <dgm:pt modelId="{BFE2A6D6-8205-4E3E-8102-08F302F34959}" type="pres">
      <dgm:prSet presAssocID="{0C1F4104-3B74-4A74-9DAA-E3FCA164B9DB}" presName="child3" presStyleLbl="bgAcc1" presStyleIdx="2" presStyleCnt="4" custLinFactNeighborX="8735" custLinFactNeighborY="0"/>
      <dgm:spPr/>
    </dgm:pt>
    <dgm:pt modelId="{21F14237-7E1F-452E-8AEE-3DFE943E92A7}" type="pres">
      <dgm:prSet presAssocID="{0C1F4104-3B74-4A74-9DAA-E3FCA164B9DB}" presName="child3Text" presStyleLbl="bgAcc1" presStyleIdx="2" presStyleCnt="4">
        <dgm:presLayoutVars>
          <dgm:bulletEnabled val="1"/>
        </dgm:presLayoutVars>
      </dgm:prSet>
      <dgm:spPr/>
    </dgm:pt>
    <dgm:pt modelId="{9A9F1184-481A-409A-9443-F5B85E2E0F1F}" type="pres">
      <dgm:prSet presAssocID="{0C1F4104-3B74-4A74-9DAA-E3FCA164B9DB}" presName="child4group" presStyleCnt="0"/>
      <dgm:spPr/>
    </dgm:pt>
    <dgm:pt modelId="{83E915DE-AE7A-403E-AE5C-5B8AB5E7E27D}" type="pres">
      <dgm:prSet presAssocID="{0C1F4104-3B74-4A74-9DAA-E3FCA164B9DB}" presName="child4" presStyleLbl="bgAcc1" presStyleIdx="3" presStyleCnt="4" custLinFactNeighborX="-6353" custLinFactNeighborY="0"/>
      <dgm:spPr/>
    </dgm:pt>
    <dgm:pt modelId="{F86D0D82-D3D5-4379-8E45-7E0F0F4676EC}" type="pres">
      <dgm:prSet presAssocID="{0C1F4104-3B74-4A74-9DAA-E3FCA164B9DB}" presName="child4Text" presStyleLbl="bgAcc1" presStyleIdx="3" presStyleCnt="4">
        <dgm:presLayoutVars>
          <dgm:bulletEnabled val="1"/>
        </dgm:presLayoutVars>
      </dgm:prSet>
      <dgm:spPr/>
    </dgm:pt>
    <dgm:pt modelId="{84A4DE15-3FE7-483F-8975-2E7D9638172E}" type="pres">
      <dgm:prSet presAssocID="{0C1F4104-3B74-4A74-9DAA-E3FCA164B9DB}" presName="childPlaceholder" presStyleCnt="0"/>
      <dgm:spPr/>
    </dgm:pt>
    <dgm:pt modelId="{7A02DB5C-E326-4E7B-B159-26CFE21E47C6}" type="pres">
      <dgm:prSet presAssocID="{0C1F4104-3B74-4A74-9DAA-E3FCA164B9DB}" presName="circle" presStyleCnt="0"/>
      <dgm:spPr/>
    </dgm:pt>
    <dgm:pt modelId="{4E2B5704-7120-413D-A78A-EFB3D0251DE7}" type="pres">
      <dgm:prSet presAssocID="{0C1F4104-3B74-4A74-9DAA-E3FCA164B9DB}" presName="quadrant1" presStyleLbl="node1" presStyleIdx="0" presStyleCnt="4">
        <dgm:presLayoutVars>
          <dgm:chMax val="1"/>
          <dgm:bulletEnabled val="1"/>
        </dgm:presLayoutVars>
      </dgm:prSet>
      <dgm:spPr/>
    </dgm:pt>
    <dgm:pt modelId="{2CE8BA70-2643-4939-BC8E-BC356F96AD9B}" type="pres">
      <dgm:prSet presAssocID="{0C1F4104-3B74-4A74-9DAA-E3FCA164B9DB}" presName="quadrant2" presStyleLbl="node1" presStyleIdx="1" presStyleCnt="4">
        <dgm:presLayoutVars>
          <dgm:chMax val="1"/>
          <dgm:bulletEnabled val="1"/>
        </dgm:presLayoutVars>
      </dgm:prSet>
      <dgm:spPr/>
    </dgm:pt>
    <dgm:pt modelId="{DD6DBF4E-F3A4-4A0B-8F11-7FB627EC1F91}" type="pres">
      <dgm:prSet presAssocID="{0C1F4104-3B74-4A74-9DAA-E3FCA164B9DB}" presName="quadrant3" presStyleLbl="node1" presStyleIdx="2" presStyleCnt="4">
        <dgm:presLayoutVars>
          <dgm:chMax val="1"/>
          <dgm:bulletEnabled val="1"/>
        </dgm:presLayoutVars>
      </dgm:prSet>
      <dgm:spPr/>
    </dgm:pt>
    <dgm:pt modelId="{5EA35C0E-A49B-42A4-A431-4DD6790C2AF1}" type="pres">
      <dgm:prSet presAssocID="{0C1F4104-3B74-4A74-9DAA-E3FCA164B9DB}" presName="quadrant4" presStyleLbl="node1" presStyleIdx="3" presStyleCnt="4">
        <dgm:presLayoutVars>
          <dgm:chMax val="1"/>
          <dgm:bulletEnabled val="1"/>
        </dgm:presLayoutVars>
      </dgm:prSet>
      <dgm:spPr/>
    </dgm:pt>
    <dgm:pt modelId="{6F99D06B-FA27-4AE1-9392-CB5FF858BC1E}" type="pres">
      <dgm:prSet presAssocID="{0C1F4104-3B74-4A74-9DAA-E3FCA164B9DB}" presName="quadrantPlaceholder" presStyleCnt="0"/>
      <dgm:spPr/>
    </dgm:pt>
    <dgm:pt modelId="{FD3867CA-5505-401F-9C70-CBEFB7302CF6}" type="pres">
      <dgm:prSet presAssocID="{0C1F4104-3B74-4A74-9DAA-E3FCA164B9DB}" presName="center1" presStyleLbl="fgShp" presStyleIdx="0" presStyleCnt="2">
        <dgm:style>
          <a:lnRef idx="0">
            <a:schemeClr val="accent6"/>
          </a:lnRef>
          <a:fillRef idx="3">
            <a:schemeClr val="accent6"/>
          </a:fillRef>
          <a:effectRef idx="3">
            <a:schemeClr val="accent6"/>
          </a:effectRef>
          <a:fontRef idx="minor">
            <a:schemeClr val="lt1"/>
          </a:fontRef>
        </dgm:style>
      </dgm:prSet>
      <dgm:spPr/>
    </dgm:pt>
    <dgm:pt modelId="{6E3C09AF-3C68-4799-A31E-6786113517C2}" type="pres">
      <dgm:prSet presAssocID="{0C1F4104-3B74-4A74-9DAA-E3FCA164B9DB}" presName="center2" presStyleLbl="fgShp" presStyleIdx="1" presStyleCnt="2">
        <dgm:style>
          <a:lnRef idx="0">
            <a:schemeClr val="accent6"/>
          </a:lnRef>
          <a:fillRef idx="3">
            <a:schemeClr val="accent6"/>
          </a:fillRef>
          <a:effectRef idx="3">
            <a:schemeClr val="accent6"/>
          </a:effectRef>
          <a:fontRef idx="minor">
            <a:schemeClr val="lt1"/>
          </a:fontRef>
        </dgm:style>
      </dgm:prSet>
      <dgm:spPr/>
    </dgm:pt>
  </dgm:ptLst>
  <dgm:cxnLst>
    <dgm:cxn modelId="{5C769401-1C14-4CC0-A498-D7CD54C927FE}" type="presOf" srcId="{29F3A734-A0CD-4219-A630-2A36ABDED80D}" destId="{86685663-3E50-47CF-A010-B0B878A74390}" srcOrd="0" destOrd="0" presId="urn:microsoft.com/office/officeart/2005/8/layout/cycle4"/>
    <dgm:cxn modelId="{B80E3906-254D-4FAC-8270-B0D78B949860}" type="presOf" srcId="{0C1F4104-3B74-4A74-9DAA-E3FCA164B9DB}" destId="{E6636E8B-D572-4E5A-B905-828A3A52C497}" srcOrd="0" destOrd="0" presId="urn:microsoft.com/office/officeart/2005/8/layout/cycle4"/>
    <dgm:cxn modelId="{DC12C00C-1F12-4DD7-A29B-DD92115C2EBC}" type="presOf" srcId="{EB087205-0B72-4CE6-BE78-7FAA15E522B8}" destId="{88637C17-B246-48F3-9F2E-EA19EBE27015}" srcOrd="1" destOrd="1" presId="urn:microsoft.com/office/officeart/2005/8/layout/cycle4"/>
    <dgm:cxn modelId="{99AE9115-37F8-4997-86A0-864749B8D562}" type="presOf" srcId="{4DB2B6B4-F1FD-4CEC-8918-16950789EDA1}" destId="{2CE8BA70-2643-4939-BC8E-BC356F96AD9B}" srcOrd="0" destOrd="0" presId="urn:microsoft.com/office/officeart/2005/8/layout/cycle4"/>
    <dgm:cxn modelId="{C92C4F1C-768D-4B65-A8E6-2EA075436088}" srcId="{6ADE9615-AF4E-4F1D-AFA5-95A14ED1D9C6}" destId="{EB087205-0B72-4CE6-BE78-7FAA15E522B8}" srcOrd="1" destOrd="0" parTransId="{947EFCEB-D59D-4E70-BA21-B564F61C5A5F}" sibTransId="{87B03F5D-8650-45EB-A365-220D30B2133A}"/>
    <dgm:cxn modelId="{75C14834-E28A-406B-838B-2CA4956651FF}" type="presOf" srcId="{83E8846E-4392-46A3-9DC8-EA8D588F710D}" destId="{BFE2A6D6-8205-4E3E-8102-08F302F34959}" srcOrd="0" destOrd="0" presId="urn:microsoft.com/office/officeart/2005/8/layout/cycle4"/>
    <dgm:cxn modelId="{824B5C5C-5C05-4D02-9D9F-CA717631AA4B}" srcId="{0C1F4104-3B74-4A74-9DAA-E3FCA164B9DB}" destId="{A8984151-75FB-4E25-9B36-27804E2E6091}" srcOrd="3" destOrd="0" parTransId="{B333C876-AD62-48F6-8105-FFF9AAC4513D}" sibTransId="{7414E043-9010-4F19-8012-7D9F4102D6C5}"/>
    <dgm:cxn modelId="{D61C2F41-ABBB-4478-97CD-A9BFE805EA65}" type="presOf" srcId="{29F3A734-A0CD-4219-A630-2A36ABDED80D}" destId="{88637C17-B246-48F3-9F2E-EA19EBE27015}" srcOrd="1" destOrd="0" presId="urn:microsoft.com/office/officeart/2005/8/layout/cycle4"/>
    <dgm:cxn modelId="{66AFA54B-A173-48F8-911D-762F0974DBB2}" type="presOf" srcId="{6ADE9615-AF4E-4F1D-AFA5-95A14ED1D9C6}" destId="{4E2B5704-7120-413D-A78A-EFB3D0251DE7}" srcOrd="0" destOrd="0" presId="urn:microsoft.com/office/officeart/2005/8/layout/cycle4"/>
    <dgm:cxn modelId="{9D94536C-B476-499E-9349-5BE601915DA6}" srcId="{44207608-A306-499E-AE5D-ABCE0DE246A9}" destId="{83E8846E-4392-46A3-9DC8-EA8D588F710D}" srcOrd="0" destOrd="0" parTransId="{01D9310F-EB35-436F-AED3-72C8489DD1F6}" sibTransId="{B81E2369-2367-428A-A594-3779CE9474F6}"/>
    <dgm:cxn modelId="{18C18370-2187-472E-8BA3-13038AE0E9A2}" type="presOf" srcId="{EB087205-0B72-4CE6-BE78-7FAA15E522B8}" destId="{86685663-3E50-47CF-A010-B0B878A74390}" srcOrd="0" destOrd="1" presId="urn:microsoft.com/office/officeart/2005/8/layout/cycle4"/>
    <dgm:cxn modelId="{7E7E6B55-4225-444C-A1FE-A01779C4075B}" type="presOf" srcId="{83E8846E-4392-46A3-9DC8-EA8D588F710D}" destId="{21F14237-7E1F-452E-8AEE-3DFE943E92A7}" srcOrd="1" destOrd="0" presId="urn:microsoft.com/office/officeart/2005/8/layout/cycle4"/>
    <dgm:cxn modelId="{985D2F78-B048-402D-9086-727C1CA7B0E4}" srcId="{0C1F4104-3B74-4A74-9DAA-E3FCA164B9DB}" destId="{4DB2B6B4-F1FD-4CEC-8918-16950789EDA1}" srcOrd="1" destOrd="0" parTransId="{D0A6D3EE-8152-4942-960F-1BE75EA01C45}" sibTransId="{208C0C4D-CC2C-427F-8874-25FEA107C926}"/>
    <dgm:cxn modelId="{18185B8C-2BE6-4CBA-98F5-1C55A65C6138}" srcId="{0C1F4104-3B74-4A74-9DAA-E3FCA164B9DB}" destId="{6ADE9615-AF4E-4F1D-AFA5-95A14ED1D9C6}" srcOrd="0" destOrd="0" parTransId="{C1D69144-64BB-401C-B1B9-C6E3B9B93A32}" sibTransId="{FCD9B506-907A-45E0-9CB9-2B6D3CC9F728}"/>
    <dgm:cxn modelId="{E3598B90-E195-4A55-B228-F076FD3A5295}" srcId="{6ADE9615-AF4E-4F1D-AFA5-95A14ED1D9C6}" destId="{29F3A734-A0CD-4219-A630-2A36ABDED80D}" srcOrd="0" destOrd="0" parTransId="{691BC7F4-3623-4AFA-B1EF-8FBEFF388704}" sibTransId="{5462E08A-1827-4E7A-9E3B-07689A4D54F7}"/>
    <dgm:cxn modelId="{E714A593-1617-40C2-B004-1AD3C667796E}" srcId="{A8984151-75FB-4E25-9B36-27804E2E6091}" destId="{E5783EE6-49DC-4034-8678-C725E44E6028}" srcOrd="0" destOrd="0" parTransId="{948E092B-6A74-497D-BC55-C38149C1288F}" sibTransId="{0560E427-C0CC-4112-8B6C-BCB5F396E8EB}"/>
    <dgm:cxn modelId="{AEC055AE-C5EF-48A3-85D5-197A38CD15FB}" srcId="{0C1F4104-3B74-4A74-9DAA-E3FCA164B9DB}" destId="{44207608-A306-499E-AE5D-ABCE0DE246A9}" srcOrd="2" destOrd="0" parTransId="{054B29D3-D9B4-4E34-9BDA-6081DFC9CDC8}" sibTransId="{B455736C-6479-45FB-AB45-1E63B8E7F3EF}"/>
    <dgm:cxn modelId="{F989B2B1-1204-46C6-8C5C-A02636553669}" type="presOf" srcId="{E5783EE6-49DC-4034-8678-C725E44E6028}" destId="{F86D0D82-D3D5-4379-8E45-7E0F0F4676EC}" srcOrd="1" destOrd="0" presId="urn:microsoft.com/office/officeart/2005/8/layout/cycle4"/>
    <dgm:cxn modelId="{A98FE0B7-2B49-4D07-B168-832D7E071E0D}" type="presOf" srcId="{44207608-A306-499E-AE5D-ABCE0DE246A9}" destId="{DD6DBF4E-F3A4-4A0B-8F11-7FB627EC1F91}" srcOrd="0" destOrd="0" presId="urn:microsoft.com/office/officeart/2005/8/layout/cycle4"/>
    <dgm:cxn modelId="{051AB4CA-EC81-4625-878F-B2BB82D81A91}" type="presOf" srcId="{64176905-5271-4A11-B9FD-31EB1E016580}" destId="{F29E1A6C-1215-4325-B460-7BA780738DDB}" srcOrd="1" destOrd="0" presId="urn:microsoft.com/office/officeart/2005/8/layout/cycle4"/>
    <dgm:cxn modelId="{AECDC8CC-76D6-471A-95CA-83789D56E31D}" srcId="{4DB2B6B4-F1FD-4CEC-8918-16950789EDA1}" destId="{64176905-5271-4A11-B9FD-31EB1E016580}" srcOrd="0" destOrd="0" parTransId="{CE1DB036-BCEB-4E53-8C2A-C7F1BC9DD87E}" sibTransId="{34EBD0E1-06C1-4238-93AA-65A4A2A0126F}"/>
    <dgm:cxn modelId="{310CECD5-965F-4939-9919-8E841C8CCA97}" type="presOf" srcId="{A8984151-75FB-4E25-9B36-27804E2E6091}" destId="{5EA35C0E-A49B-42A4-A431-4DD6790C2AF1}" srcOrd="0" destOrd="0" presId="urn:microsoft.com/office/officeart/2005/8/layout/cycle4"/>
    <dgm:cxn modelId="{042305E9-D909-42BF-B518-8A19A7BD8BE3}" type="presOf" srcId="{64176905-5271-4A11-B9FD-31EB1E016580}" destId="{184A7ED6-00B2-41AB-A878-65535CC1FF11}" srcOrd="0" destOrd="0" presId="urn:microsoft.com/office/officeart/2005/8/layout/cycle4"/>
    <dgm:cxn modelId="{703C1EEC-BEB9-404B-80EC-6A54B8411581}" type="presOf" srcId="{E5783EE6-49DC-4034-8678-C725E44E6028}" destId="{83E915DE-AE7A-403E-AE5C-5B8AB5E7E27D}" srcOrd="0" destOrd="0" presId="urn:microsoft.com/office/officeart/2005/8/layout/cycle4"/>
    <dgm:cxn modelId="{813D20C5-6D6A-42D8-A8C6-93881B8FDE14}" type="presParOf" srcId="{E6636E8B-D572-4E5A-B905-828A3A52C497}" destId="{781522C7-E0B5-443D-9E0F-B39EA34194B3}" srcOrd="0" destOrd="0" presId="urn:microsoft.com/office/officeart/2005/8/layout/cycle4"/>
    <dgm:cxn modelId="{705E6BDC-7172-4F8A-B5C9-F7D4ED8D82F8}" type="presParOf" srcId="{781522C7-E0B5-443D-9E0F-B39EA34194B3}" destId="{2E9355DD-7C69-41F3-9610-5BD629D0DFF7}" srcOrd="0" destOrd="0" presId="urn:microsoft.com/office/officeart/2005/8/layout/cycle4"/>
    <dgm:cxn modelId="{178654B7-0C3D-4658-BF06-C28AE53B20F2}" type="presParOf" srcId="{2E9355DD-7C69-41F3-9610-5BD629D0DFF7}" destId="{86685663-3E50-47CF-A010-B0B878A74390}" srcOrd="0" destOrd="0" presId="urn:microsoft.com/office/officeart/2005/8/layout/cycle4"/>
    <dgm:cxn modelId="{346718F4-E252-49CA-8941-28FCF9037B6A}" type="presParOf" srcId="{2E9355DD-7C69-41F3-9610-5BD629D0DFF7}" destId="{88637C17-B246-48F3-9F2E-EA19EBE27015}" srcOrd="1" destOrd="0" presId="urn:microsoft.com/office/officeart/2005/8/layout/cycle4"/>
    <dgm:cxn modelId="{A148491B-21DF-4B33-A3FC-4A0FCD5F25D1}" type="presParOf" srcId="{781522C7-E0B5-443D-9E0F-B39EA34194B3}" destId="{FD30B4DA-610B-4CD2-B3D4-989DF8A374DB}" srcOrd="1" destOrd="0" presId="urn:microsoft.com/office/officeart/2005/8/layout/cycle4"/>
    <dgm:cxn modelId="{38856CCA-BCF9-40D0-8249-71D318CB8FD5}" type="presParOf" srcId="{FD30B4DA-610B-4CD2-B3D4-989DF8A374DB}" destId="{184A7ED6-00B2-41AB-A878-65535CC1FF11}" srcOrd="0" destOrd="0" presId="urn:microsoft.com/office/officeart/2005/8/layout/cycle4"/>
    <dgm:cxn modelId="{5E75C21A-DDBC-4461-9EC3-D1748E11C30C}" type="presParOf" srcId="{FD30B4DA-610B-4CD2-B3D4-989DF8A374DB}" destId="{F29E1A6C-1215-4325-B460-7BA780738DDB}" srcOrd="1" destOrd="0" presId="urn:microsoft.com/office/officeart/2005/8/layout/cycle4"/>
    <dgm:cxn modelId="{D18B04A1-D592-4FAA-A8A7-19258818D811}" type="presParOf" srcId="{781522C7-E0B5-443D-9E0F-B39EA34194B3}" destId="{D0F591D8-EE2B-483F-9D89-E6EF61EEAA2A}" srcOrd="2" destOrd="0" presId="urn:microsoft.com/office/officeart/2005/8/layout/cycle4"/>
    <dgm:cxn modelId="{B221A339-D560-4600-B154-8956D19C7C41}" type="presParOf" srcId="{D0F591D8-EE2B-483F-9D89-E6EF61EEAA2A}" destId="{BFE2A6D6-8205-4E3E-8102-08F302F34959}" srcOrd="0" destOrd="0" presId="urn:microsoft.com/office/officeart/2005/8/layout/cycle4"/>
    <dgm:cxn modelId="{AADE9FDF-D172-4651-87B0-B518A7F24AA8}" type="presParOf" srcId="{D0F591D8-EE2B-483F-9D89-E6EF61EEAA2A}" destId="{21F14237-7E1F-452E-8AEE-3DFE943E92A7}" srcOrd="1" destOrd="0" presId="urn:microsoft.com/office/officeart/2005/8/layout/cycle4"/>
    <dgm:cxn modelId="{DCD6AAE0-87A8-4FC1-B3D8-439C5B3FFDDD}" type="presParOf" srcId="{781522C7-E0B5-443D-9E0F-B39EA34194B3}" destId="{9A9F1184-481A-409A-9443-F5B85E2E0F1F}" srcOrd="3" destOrd="0" presId="urn:microsoft.com/office/officeart/2005/8/layout/cycle4"/>
    <dgm:cxn modelId="{F749315D-349F-464C-9C68-BEE4FE12D20E}" type="presParOf" srcId="{9A9F1184-481A-409A-9443-F5B85E2E0F1F}" destId="{83E915DE-AE7A-403E-AE5C-5B8AB5E7E27D}" srcOrd="0" destOrd="0" presId="urn:microsoft.com/office/officeart/2005/8/layout/cycle4"/>
    <dgm:cxn modelId="{C3241FA0-568D-4E72-8565-0C6E4B2D631F}" type="presParOf" srcId="{9A9F1184-481A-409A-9443-F5B85E2E0F1F}" destId="{F86D0D82-D3D5-4379-8E45-7E0F0F4676EC}" srcOrd="1" destOrd="0" presId="urn:microsoft.com/office/officeart/2005/8/layout/cycle4"/>
    <dgm:cxn modelId="{89088527-047D-48E9-AEB6-7EE125D7C905}" type="presParOf" srcId="{781522C7-E0B5-443D-9E0F-B39EA34194B3}" destId="{84A4DE15-3FE7-483F-8975-2E7D9638172E}" srcOrd="4" destOrd="0" presId="urn:microsoft.com/office/officeart/2005/8/layout/cycle4"/>
    <dgm:cxn modelId="{9D818BD2-FFB6-40D0-BAE3-4B62A3DF464A}" type="presParOf" srcId="{E6636E8B-D572-4E5A-B905-828A3A52C497}" destId="{7A02DB5C-E326-4E7B-B159-26CFE21E47C6}" srcOrd="1" destOrd="0" presId="urn:microsoft.com/office/officeart/2005/8/layout/cycle4"/>
    <dgm:cxn modelId="{C5FB823C-BD7D-44E9-91FE-0E3D85F27ABB}" type="presParOf" srcId="{7A02DB5C-E326-4E7B-B159-26CFE21E47C6}" destId="{4E2B5704-7120-413D-A78A-EFB3D0251DE7}" srcOrd="0" destOrd="0" presId="urn:microsoft.com/office/officeart/2005/8/layout/cycle4"/>
    <dgm:cxn modelId="{A595541C-835F-4469-9E0E-4F6A06CBE768}" type="presParOf" srcId="{7A02DB5C-E326-4E7B-B159-26CFE21E47C6}" destId="{2CE8BA70-2643-4939-BC8E-BC356F96AD9B}" srcOrd="1" destOrd="0" presId="urn:microsoft.com/office/officeart/2005/8/layout/cycle4"/>
    <dgm:cxn modelId="{BA0131D3-19F1-4B61-9F36-5D3EA210CC83}" type="presParOf" srcId="{7A02DB5C-E326-4E7B-B159-26CFE21E47C6}" destId="{DD6DBF4E-F3A4-4A0B-8F11-7FB627EC1F91}" srcOrd="2" destOrd="0" presId="urn:microsoft.com/office/officeart/2005/8/layout/cycle4"/>
    <dgm:cxn modelId="{05B8AFF4-B9D2-4EB1-B6FE-92114F5A2DD5}" type="presParOf" srcId="{7A02DB5C-E326-4E7B-B159-26CFE21E47C6}" destId="{5EA35C0E-A49B-42A4-A431-4DD6790C2AF1}" srcOrd="3" destOrd="0" presId="urn:microsoft.com/office/officeart/2005/8/layout/cycle4"/>
    <dgm:cxn modelId="{1BB30741-094A-4812-9D46-6D93897C393A}" type="presParOf" srcId="{7A02DB5C-E326-4E7B-B159-26CFE21E47C6}" destId="{6F99D06B-FA27-4AE1-9392-CB5FF858BC1E}" srcOrd="4" destOrd="0" presId="urn:microsoft.com/office/officeart/2005/8/layout/cycle4"/>
    <dgm:cxn modelId="{5E3629E9-12F1-4E51-AD10-E45809EAF5A4}" type="presParOf" srcId="{E6636E8B-D572-4E5A-B905-828A3A52C497}" destId="{FD3867CA-5505-401F-9C70-CBEFB7302CF6}" srcOrd="2" destOrd="0" presId="urn:microsoft.com/office/officeart/2005/8/layout/cycle4"/>
    <dgm:cxn modelId="{20F2045D-4258-475B-8101-293792BAD686}" type="presParOf" srcId="{E6636E8B-D572-4E5A-B905-828A3A52C497}" destId="{6E3C09AF-3C68-4799-A31E-6786113517C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A76AC2-ADCF-4005-B9D5-8FFB6C725415}"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37D30F30-C342-4932-AFDF-09D67B6C2F83}">
      <dgm:prSet phldrT="[Text]"/>
      <dgm:spPr/>
      <dgm:t>
        <a:bodyPr/>
        <a:lstStyle/>
        <a:p>
          <a:r>
            <a:rPr lang="en-US" b="1" dirty="0"/>
            <a:t>Input-Output Tabulations</a:t>
          </a:r>
        </a:p>
      </dgm:t>
    </dgm:pt>
    <dgm:pt modelId="{0A7734D1-5721-4328-969A-3D70C492A7E8}" type="parTrans" cxnId="{F8C6F960-F715-4BF1-A84D-3DDAF9FE42E8}">
      <dgm:prSet/>
      <dgm:spPr/>
      <dgm:t>
        <a:bodyPr/>
        <a:lstStyle/>
        <a:p>
          <a:endParaRPr lang="en-US"/>
        </a:p>
      </dgm:t>
    </dgm:pt>
    <dgm:pt modelId="{AF0CBD5D-135A-479F-AA90-38029A360650}" type="sibTrans" cxnId="{F8C6F960-F715-4BF1-A84D-3DDAF9FE42E8}">
      <dgm:prSet/>
      <dgm:spPr/>
      <dgm:t>
        <a:bodyPr/>
        <a:lstStyle/>
        <a:p>
          <a:endParaRPr lang="en-US"/>
        </a:p>
      </dgm:t>
    </dgm:pt>
    <dgm:pt modelId="{799D188B-D9B2-487E-8E29-B0994E485BC3}">
      <dgm:prSet phldrT="[Text]"/>
      <dgm:spPr/>
      <dgm:t>
        <a:bodyPr/>
        <a:lstStyle/>
        <a:p>
          <a:r>
            <a:rPr lang="en-US" b="1" dirty="0"/>
            <a:t>Econometric</a:t>
          </a:r>
        </a:p>
      </dgm:t>
    </dgm:pt>
    <dgm:pt modelId="{7F6E0602-5EDC-4B4B-8E98-7F2840A82662}" type="parTrans" cxnId="{EE01BEB9-CDA8-4B88-9BF1-94E2DCBB4816}">
      <dgm:prSet/>
      <dgm:spPr/>
      <dgm:t>
        <a:bodyPr/>
        <a:lstStyle/>
        <a:p>
          <a:endParaRPr lang="en-US"/>
        </a:p>
      </dgm:t>
    </dgm:pt>
    <dgm:pt modelId="{085E6092-BD18-46BF-9546-0141AB4EA3CC}" type="sibTrans" cxnId="{EE01BEB9-CDA8-4B88-9BF1-94E2DCBB4816}">
      <dgm:prSet/>
      <dgm:spPr/>
      <dgm:t>
        <a:bodyPr/>
        <a:lstStyle/>
        <a:p>
          <a:endParaRPr lang="en-US"/>
        </a:p>
      </dgm:t>
    </dgm:pt>
    <dgm:pt modelId="{54D0818D-1D1E-49F5-9B91-5992C8E2E257}">
      <dgm:prSet phldrT="[Text]"/>
      <dgm:spPr/>
      <dgm:t>
        <a:bodyPr/>
        <a:lstStyle/>
        <a:p>
          <a:r>
            <a:rPr lang="en-US" b="1" dirty="0"/>
            <a:t>New Economic Geography</a:t>
          </a:r>
        </a:p>
      </dgm:t>
    </dgm:pt>
    <dgm:pt modelId="{8478A52E-849E-44DC-9172-544165070DA1}" type="parTrans" cxnId="{1086AB3F-3BAB-411E-96B2-11DB76420F66}">
      <dgm:prSet/>
      <dgm:spPr/>
      <dgm:t>
        <a:bodyPr/>
        <a:lstStyle/>
        <a:p>
          <a:endParaRPr lang="en-US"/>
        </a:p>
      </dgm:t>
    </dgm:pt>
    <dgm:pt modelId="{011EC0B7-7079-451A-9D48-19A74A75422D}" type="sibTrans" cxnId="{1086AB3F-3BAB-411E-96B2-11DB76420F66}">
      <dgm:prSet/>
      <dgm:spPr/>
      <dgm:t>
        <a:bodyPr/>
        <a:lstStyle/>
        <a:p>
          <a:endParaRPr lang="en-US"/>
        </a:p>
      </dgm:t>
    </dgm:pt>
    <dgm:pt modelId="{3FA972A9-7658-498F-B8FD-2F474722A2B8}">
      <dgm:prSet/>
      <dgm:spPr/>
      <dgm:t>
        <a:bodyPr/>
        <a:lstStyle/>
        <a:p>
          <a:r>
            <a:rPr lang="en-US" b="1" dirty="0"/>
            <a:t>Computer General Equilibrium</a:t>
          </a:r>
        </a:p>
      </dgm:t>
    </dgm:pt>
    <dgm:pt modelId="{DEC5F9A0-A0DD-4C47-B5F2-3AB9DE7706BF}" type="parTrans" cxnId="{9833F6C6-972D-4D11-9936-254D50131164}">
      <dgm:prSet/>
      <dgm:spPr/>
      <dgm:t>
        <a:bodyPr/>
        <a:lstStyle/>
        <a:p>
          <a:endParaRPr lang="en-US"/>
        </a:p>
      </dgm:t>
    </dgm:pt>
    <dgm:pt modelId="{F7CF8429-70F0-46EC-A4A7-DB261D1D09AB}" type="sibTrans" cxnId="{9833F6C6-972D-4D11-9936-254D50131164}">
      <dgm:prSet/>
      <dgm:spPr/>
      <dgm:t>
        <a:bodyPr/>
        <a:lstStyle/>
        <a:p>
          <a:endParaRPr lang="en-US"/>
        </a:p>
      </dgm:t>
    </dgm:pt>
    <dgm:pt modelId="{96F1C76A-DC04-4CBC-ABAC-0A2B6F5EA447}">
      <dgm:prSet/>
      <dgm:spPr/>
      <dgm:t>
        <a:bodyPr/>
        <a:lstStyle/>
        <a:p>
          <a:r>
            <a:rPr lang="en-US" dirty="0"/>
            <a:t>Inter-industry behaviors</a:t>
          </a:r>
        </a:p>
      </dgm:t>
    </dgm:pt>
    <dgm:pt modelId="{47CBD124-1917-4571-9CDE-F595D6676B75}" type="parTrans" cxnId="{BD035DFE-4E77-4960-AC18-16CBBC0EECEB}">
      <dgm:prSet/>
      <dgm:spPr/>
      <dgm:t>
        <a:bodyPr/>
        <a:lstStyle/>
        <a:p>
          <a:endParaRPr lang="en-US"/>
        </a:p>
      </dgm:t>
    </dgm:pt>
    <dgm:pt modelId="{1AE70F9D-80CA-4F82-8720-2F6C51C0190D}" type="sibTrans" cxnId="{BD035DFE-4E77-4960-AC18-16CBBC0EECEB}">
      <dgm:prSet/>
      <dgm:spPr/>
      <dgm:t>
        <a:bodyPr/>
        <a:lstStyle/>
        <a:p>
          <a:endParaRPr lang="en-US"/>
        </a:p>
      </dgm:t>
    </dgm:pt>
    <dgm:pt modelId="{319966F4-5040-456A-81B0-2FEACFCBE127}">
      <dgm:prSet/>
      <dgm:spPr/>
      <dgm:t>
        <a:bodyPr/>
        <a:lstStyle/>
        <a:p>
          <a:r>
            <a:rPr lang="en-US" dirty="0"/>
            <a:t>Long-term effects to bring markets back to “new” normal: Market clearing point where supply meets demand</a:t>
          </a:r>
        </a:p>
      </dgm:t>
    </dgm:pt>
    <dgm:pt modelId="{0806965E-9623-4E92-9BD8-A54BB8440122}" type="parTrans" cxnId="{BC7A2312-EAFD-41E7-9F07-6290F1EC4036}">
      <dgm:prSet/>
      <dgm:spPr/>
      <dgm:t>
        <a:bodyPr/>
        <a:lstStyle/>
        <a:p>
          <a:endParaRPr lang="en-US"/>
        </a:p>
      </dgm:t>
    </dgm:pt>
    <dgm:pt modelId="{6407E3D9-D34D-469B-B43E-8A9792A2F091}" type="sibTrans" cxnId="{BC7A2312-EAFD-41E7-9F07-6290F1EC4036}">
      <dgm:prSet/>
      <dgm:spPr/>
      <dgm:t>
        <a:bodyPr/>
        <a:lstStyle/>
        <a:p>
          <a:endParaRPr lang="en-US"/>
        </a:p>
      </dgm:t>
    </dgm:pt>
    <dgm:pt modelId="{B3007818-A664-41AA-9636-E552601FDB4C}">
      <dgm:prSet/>
      <dgm:spPr/>
      <dgm:t>
        <a:bodyPr/>
        <a:lstStyle/>
        <a:p>
          <a:r>
            <a:rPr lang="en-US" dirty="0"/>
            <a:t>Statistical parameters: Strength of responses from consumers; elasticity of demand &amp; time lags for adjustments</a:t>
          </a:r>
        </a:p>
      </dgm:t>
    </dgm:pt>
    <dgm:pt modelId="{09434C22-1810-4604-9604-598C84DA8FE5}" type="parTrans" cxnId="{F4C9F589-0A6E-4EC0-B207-F84CF22F20D0}">
      <dgm:prSet/>
      <dgm:spPr/>
      <dgm:t>
        <a:bodyPr/>
        <a:lstStyle/>
        <a:p>
          <a:endParaRPr lang="en-US"/>
        </a:p>
      </dgm:t>
    </dgm:pt>
    <dgm:pt modelId="{9B95AC51-17CC-4437-AF6F-13437528D599}" type="sibTrans" cxnId="{F4C9F589-0A6E-4EC0-B207-F84CF22F20D0}">
      <dgm:prSet/>
      <dgm:spPr/>
      <dgm:t>
        <a:bodyPr/>
        <a:lstStyle/>
        <a:p>
          <a:endParaRPr lang="en-US"/>
        </a:p>
      </dgm:t>
    </dgm:pt>
    <dgm:pt modelId="{E444CC47-724E-455E-9000-FE4CA4F5E7BC}">
      <dgm:prSet/>
      <dgm:spPr/>
      <dgm:t>
        <a:bodyPr/>
        <a:lstStyle/>
        <a:p>
          <a:r>
            <a:rPr lang="en-US" dirty="0"/>
            <a:t>Measures regional benefits: Regional benefits from agglomeration due to economic activity in terms of supply chain and labor forces</a:t>
          </a:r>
        </a:p>
      </dgm:t>
    </dgm:pt>
    <dgm:pt modelId="{BFFECDF4-CCF4-45D6-985C-E5B98F0593D4}" type="parTrans" cxnId="{69EAD6F8-7E4E-4F24-8E58-DD4E3F1E4A29}">
      <dgm:prSet/>
      <dgm:spPr/>
      <dgm:t>
        <a:bodyPr/>
        <a:lstStyle/>
        <a:p>
          <a:endParaRPr lang="en-US"/>
        </a:p>
      </dgm:t>
    </dgm:pt>
    <dgm:pt modelId="{FC6D1D07-7302-4004-BA9B-310CAA558659}" type="sibTrans" cxnId="{69EAD6F8-7E4E-4F24-8E58-DD4E3F1E4A29}">
      <dgm:prSet/>
      <dgm:spPr/>
      <dgm:t>
        <a:bodyPr/>
        <a:lstStyle/>
        <a:p>
          <a:endParaRPr lang="en-US"/>
        </a:p>
      </dgm:t>
    </dgm:pt>
    <dgm:pt modelId="{87B579CB-7CDD-4AEB-99F6-B6AA7BD6332D}" type="pres">
      <dgm:prSet presAssocID="{4FA76AC2-ADCF-4005-B9D5-8FFB6C725415}" presName="linear" presStyleCnt="0">
        <dgm:presLayoutVars>
          <dgm:dir/>
          <dgm:animLvl val="lvl"/>
          <dgm:resizeHandles val="exact"/>
        </dgm:presLayoutVars>
      </dgm:prSet>
      <dgm:spPr/>
    </dgm:pt>
    <dgm:pt modelId="{D357E5EA-DD57-4740-9E29-7B96EBB25DE5}" type="pres">
      <dgm:prSet presAssocID="{37D30F30-C342-4932-AFDF-09D67B6C2F83}" presName="parentLin" presStyleCnt="0"/>
      <dgm:spPr/>
    </dgm:pt>
    <dgm:pt modelId="{E758DB36-77BD-45A9-8D2B-E0631727699E}" type="pres">
      <dgm:prSet presAssocID="{37D30F30-C342-4932-AFDF-09D67B6C2F83}" presName="parentLeftMargin" presStyleLbl="node1" presStyleIdx="0" presStyleCnt="4"/>
      <dgm:spPr/>
    </dgm:pt>
    <dgm:pt modelId="{0E628D8B-C98C-4B7B-8EA6-E7F1846CFB0F}" type="pres">
      <dgm:prSet presAssocID="{37D30F30-C342-4932-AFDF-09D67B6C2F83}" presName="parentText" presStyleLbl="node1" presStyleIdx="0" presStyleCnt="4">
        <dgm:presLayoutVars>
          <dgm:chMax val="0"/>
          <dgm:bulletEnabled val="1"/>
        </dgm:presLayoutVars>
      </dgm:prSet>
      <dgm:spPr/>
    </dgm:pt>
    <dgm:pt modelId="{081AECCA-79B6-4940-A4E2-64C40BA09112}" type="pres">
      <dgm:prSet presAssocID="{37D30F30-C342-4932-AFDF-09D67B6C2F83}" presName="negativeSpace" presStyleCnt="0"/>
      <dgm:spPr/>
    </dgm:pt>
    <dgm:pt modelId="{C3098803-C25A-4A46-9CF2-697AB82D6B3D}" type="pres">
      <dgm:prSet presAssocID="{37D30F30-C342-4932-AFDF-09D67B6C2F83}" presName="childText" presStyleLbl="conFgAcc1" presStyleIdx="0" presStyleCnt="4">
        <dgm:presLayoutVars>
          <dgm:bulletEnabled val="1"/>
        </dgm:presLayoutVars>
      </dgm:prSet>
      <dgm:spPr/>
    </dgm:pt>
    <dgm:pt modelId="{EFAEB709-FE2F-4653-AF21-5C24082580A0}" type="pres">
      <dgm:prSet presAssocID="{AF0CBD5D-135A-479F-AA90-38029A360650}" presName="spaceBetweenRectangles" presStyleCnt="0"/>
      <dgm:spPr/>
    </dgm:pt>
    <dgm:pt modelId="{64DAA791-68A0-4681-AA6E-9DD29D3489FC}" type="pres">
      <dgm:prSet presAssocID="{3FA972A9-7658-498F-B8FD-2F474722A2B8}" presName="parentLin" presStyleCnt="0"/>
      <dgm:spPr/>
    </dgm:pt>
    <dgm:pt modelId="{778B1846-E139-45B9-92AD-0EFE42024F46}" type="pres">
      <dgm:prSet presAssocID="{3FA972A9-7658-498F-B8FD-2F474722A2B8}" presName="parentLeftMargin" presStyleLbl="node1" presStyleIdx="0" presStyleCnt="4"/>
      <dgm:spPr/>
    </dgm:pt>
    <dgm:pt modelId="{AE644FED-C19E-4581-B46E-D5F098B2F7E7}" type="pres">
      <dgm:prSet presAssocID="{3FA972A9-7658-498F-B8FD-2F474722A2B8}" presName="parentText" presStyleLbl="node1" presStyleIdx="1" presStyleCnt="4">
        <dgm:presLayoutVars>
          <dgm:chMax val="0"/>
          <dgm:bulletEnabled val="1"/>
        </dgm:presLayoutVars>
      </dgm:prSet>
      <dgm:spPr/>
    </dgm:pt>
    <dgm:pt modelId="{7E93F50B-1710-4A23-A477-9DE0F4768F8E}" type="pres">
      <dgm:prSet presAssocID="{3FA972A9-7658-498F-B8FD-2F474722A2B8}" presName="negativeSpace" presStyleCnt="0"/>
      <dgm:spPr/>
    </dgm:pt>
    <dgm:pt modelId="{1604E16F-55F2-4AC6-A7CA-5C4C19C77404}" type="pres">
      <dgm:prSet presAssocID="{3FA972A9-7658-498F-B8FD-2F474722A2B8}" presName="childText" presStyleLbl="conFgAcc1" presStyleIdx="1" presStyleCnt="4">
        <dgm:presLayoutVars>
          <dgm:bulletEnabled val="1"/>
        </dgm:presLayoutVars>
      </dgm:prSet>
      <dgm:spPr/>
    </dgm:pt>
    <dgm:pt modelId="{1C48FBB8-FCB0-40FC-B37B-CCFEBF7CFEF1}" type="pres">
      <dgm:prSet presAssocID="{F7CF8429-70F0-46EC-A4A7-DB261D1D09AB}" presName="spaceBetweenRectangles" presStyleCnt="0"/>
      <dgm:spPr/>
    </dgm:pt>
    <dgm:pt modelId="{B9CADF7B-669C-4FDF-8FAD-C4308D81AD30}" type="pres">
      <dgm:prSet presAssocID="{799D188B-D9B2-487E-8E29-B0994E485BC3}" presName="parentLin" presStyleCnt="0"/>
      <dgm:spPr/>
    </dgm:pt>
    <dgm:pt modelId="{BA5D50F5-D900-4D83-9CF5-CE85AE9CEC52}" type="pres">
      <dgm:prSet presAssocID="{799D188B-D9B2-487E-8E29-B0994E485BC3}" presName="parentLeftMargin" presStyleLbl="node1" presStyleIdx="1" presStyleCnt="4"/>
      <dgm:spPr/>
    </dgm:pt>
    <dgm:pt modelId="{AB97FFB8-C2E3-4517-986B-E8AEF0077CC3}" type="pres">
      <dgm:prSet presAssocID="{799D188B-D9B2-487E-8E29-B0994E485BC3}" presName="parentText" presStyleLbl="node1" presStyleIdx="2" presStyleCnt="4">
        <dgm:presLayoutVars>
          <dgm:chMax val="0"/>
          <dgm:bulletEnabled val="1"/>
        </dgm:presLayoutVars>
      </dgm:prSet>
      <dgm:spPr/>
    </dgm:pt>
    <dgm:pt modelId="{D87E2208-2830-4D22-863E-D946AB7AA531}" type="pres">
      <dgm:prSet presAssocID="{799D188B-D9B2-487E-8E29-B0994E485BC3}" presName="negativeSpace" presStyleCnt="0"/>
      <dgm:spPr/>
    </dgm:pt>
    <dgm:pt modelId="{CD7A1675-52A2-4CE9-9F6E-3496C8E78CDD}" type="pres">
      <dgm:prSet presAssocID="{799D188B-D9B2-487E-8E29-B0994E485BC3}" presName="childText" presStyleLbl="conFgAcc1" presStyleIdx="2" presStyleCnt="4">
        <dgm:presLayoutVars>
          <dgm:bulletEnabled val="1"/>
        </dgm:presLayoutVars>
      </dgm:prSet>
      <dgm:spPr/>
    </dgm:pt>
    <dgm:pt modelId="{26FC9CB9-0BED-4E6E-90B8-FAADE81BE38B}" type="pres">
      <dgm:prSet presAssocID="{085E6092-BD18-46BF-9546-0141AB4EA3CC}" presName="spaceBetweenRectangles" presStyleCnt="0"/>
      <dgm:spPr/>
    </dgm:pt>
    <dgm:pt modelId="{13D1083F-2642-4561-A915-9A7558F1BAC8}" type="pres">
      <dgm:prSet presAssocID="{54D0818D-1D1E-49F5-9B91-5992C8E2E257}" presName="parentLin" presStyleCnt="0"/>
      <dgm:spPr/>
    </dgm:pt>
    <dgm:pt modelId="{FA2B52D6-FB8B-444B-BB20-3A6282FAFC22}" type="pres">
      <dgm:prSet presAssocID="{54D0818D-1D1E-49F5-9B91-5992C8E2E257}" presName="parentLeftMargin" presStyleLbl="node1" presStyleIdx="2" presStyleCnt="4"/>
      <dgm:spPr/>
    </dgm:pt>
    <dgm:pt modelId="{A62AA96E-4715-4FE5-98E6-6209BC7F5E88}" type="pres">
      <dgm:prSet presAssocID="{54D0818D-1D1E-49F5-9B91-5992C8E2E257}" presName="parentText" presStyleLbl="node1" presStyleIdx="3" presStyleCnt="4">
        <dgm:presLayoutVars>
          <dgm:chMax val="0"/>
          <dgm:bulletEnabled val="1"/>
        </dgm:presLayoutVars>
      </dgm:prSet>
      <dgm:spPr/>
    </dgm:pt>
    <dgm:pt modelId="{21C14F6B-57D0-452F-B525-AA88D313A716}" type="pres">
      <dgm:prSet presAssocID="{54D0818D-1D1E-49F5-9B91-5992C8E2E257}" presName="negativeSpace" presStyleCnt="0"/>
      <dgm:spPr/>
    </dgm:pt>
    <dgm:pt modelId="{B391C80C-8314-48A9-A661-79EF21BC4480}" type="pres">
      <dgm:prSet presAssocID="{54D0818D-1D1E-49F5-9B91-5992C8E2E257}" presName="childText" presStyleLbl="conFgAcc1" presStyleIdx="3" presStyleCnt="4">
        <dgm:presLayoutVars>
          <dgm:bulletEnabled val="1"/>
        </dgm:presLayoutVars>
      </dgm:prSet>
      <dgm:spPr/>
    </dgm:pt>
  </dgm:ptLst>
  <dgm:cxnLst>
    <dgm:cxn modelId="{6979C910-7BAA-4F24-A085-5FEC4A3A052F}" type="presOf" srcId="{E444CC47-724E-455E-9000-FE4CA4F5E7BC}" destId="{B391C80C-8314-48A9-A661-79EF21BC4480}" srcOrd="0" destOrd="0" presId="urn:microsoft.com/office/officeart/2005/8/layout/list1"/>
    <dgm:cxn modelId="{BC7A2312-EAFD-41E7-9F07-6290F1EC4036}" srcId="{3FA972A9-7658-498F-B8FD-2F474722A2B8}" destId="{319966F4-5040-456A-81B0-2FEACFCBE127}" srcOrd="0" destOrd="0" parTransId="{0806965E-9623-4E92-9BD8-A54BB8440122}" sibTransId="{6407E3D9-D34D-469B-B43E-8A9792A2F091}"/>
    <dgm:cxn modelId="{A7955B13-9A3D-4F4F-B03E-F4AF7783AEB5}" type="presOf" srcId="{96F1C76A-DC04-4CBC-ABAC-0A2B6F5EA447}" destId="{C3098803-C25A-4A46-9CF2-697AB82D6B3D}" srcOrd="0" destOrd="0" presId="urn:microsoft.com/office/officeart/2005/8/layout/list1"/>
    <dgm:cxn modelId="{A0860B16-EE51-4DF7-A6FB-8CBCA88123C3}" type="presOf" srcId="{54D0818D-1D1E-49F5-9B91-5992C8E2E257}" destId="{A62AA96E-4715-4FE5-98E6-6209BC7F5E88}" srcOrd="1" destOrd="0" presId="urn:microsoft.com/office/officeart/2005/8/layout/list1"/>
    <dgm:cxn modelId="{276A521C-ECD7-4BC6-AEED-71D339F5378F}" type="presOf" srcId="{4FA76AC2-ADCF-4005-B9D5-8FFB6C725415}" destId="{87B579CB-7CDD-4AEB-99F6-B6AA7BD6332D}" srcOrd="0" destOrd="0" presId="urn:microsoft.com/office/officeart/2005/8/layout/list1"/>
    <dgm:cxn modelId="{55757B1C-E629-4C3F-B13A-B3026AA3964F}" type="presOf" srcId="{37D30F30-C342-4932-AFDF-09D67B6C2F83}" destId="{0E628D8B-C98C-4B7B-8EA6-E7F1846CFB0F}" srcOrd="1" destOrd="0" presId="urn:microsoft.com/office/officeart/2005/8/layout/list1"/>
    <dgm:cxn modelId="{1A26AB1C-FB07-4C3B-A8A7-8C0D37D4AA29}" type="presOf" srcId="{799D188B-D9B2-487E-8E29-B0994E485BC3}" destId="{BA5D50F5-D900-4D83-9CF5-CE85AE9CEC52}" srcOrd="0" destOrd="0" presId="urn:microsoft.com/office/officeart/2005/8/layout/list1"/>
    <dgm:cxn modelId="{1086AB3F-3BAB-411E-96B2-11DB76420F66}" srcId="{4FA76AC2-ADCF-4005-B9D5-8FFB6C725415}" destId="{54D0818D-1D1E-49F5-9B91-5992C8E2E257}" srcOrd="3" destOrd="0" parTransId="{8478A52E-849E-44DC-9172-544165070DA1}" sibTransId="{011EC0B7-7079-451A-9D48-19A74A75422D}"/>
    <dgm:cxn modelId="{F8C6F960-F715-4BF1-A84D-3DDAF9FE42E8}" srcId="{4FA76AC2-ADCF-4005-B9D5-8FFB6C725415}" destId="{37D30F30-C342-4932-AFDF-09D67B6C2F83}" srcOrd="0" destOrd="0" parTransId="{0A7734D1-5721-4328-969A-3D70C492A7E8}" sibTransId="{AF0CBD5D-135A-479F-AA90-38029A360650}"/>
    <dgm:cxn modelId="{D5EDD966-CAF1-49DA-9EBA-8227D7C5B11F}" type="presOf" srcId="{54D0818D-1D1E-49F5-9B91-5992C8E2E257}" destId="{FA2B52D6-FB8B-444B-BB20-3A6282FAFC22}" srcOrd="0" destOrd="0" presId="urn:microsoft.com/office/officeart/2005/8/layout/list1"/>
    <dgm:cxn modelId="{D198CE67-FE59-43D5-B427-28A8735EACD3}" type="presOf" srcId="{3FA972A9-7658-498F-B8FD-2F474722A2B8}" destId="{778B1846-E139-45B9-92AD-0EFE42024F46}" srcOrd="0" destOrd="0" presId="urn:microsoft.com/office/officeart/2005/8/layout/list1"/>
    <dgm:cxn modelId="{F9D9477B-482D-47B1-ACAD-0C95508F7268}" type="presOf" srcId="{3FA972A9-7658-498F-B8FD-2F474722A2B8}" destId="{AE644FED-C19E-4581-B46E-D5F098B2F7E7}" srcOrd="1" destOrd="0" presId="urn:microsoft.com/office/officeart/2005/8/layout/list1"/>
    <dgm:cxn modelId="{BA9DEC83-087A-49FE-A31E-FFE4BB4CDCCF}" type="presOf" srcId="{319966F4-5040-456A-81B0-2FEACFCBE127}" destId="{1604E16F-55F2-4AC6-A7CA-5C4C19C77404}" srcOrd="0" destOrd="0" presId="urn:microsoft.com/office/officeart/2005/8/layout/list1"/>
    <dgm:cxn modelId="{3BE4FB83-4575-4096-A5BF-366C18DC1273}" type="presOf" srcId="{37D30F30-C342-4932-AFDF-09D67B6C2F83}" destId="{E758DB36-77BD-45A9-8D2B-E0631727699E}" srcOrd="0" destOrd="0" presId="urn:microsoft.com/office/officeart/2005/8/layout/list1"/>
    <dgm:cxn modelId="{4593F584-260B-4D91-9D55-65FB081DA31E}" type="presOf" srcId="{B3007818-A664-41AA-9636-E552601FDB4C}" destId="{CD7A1675-52A2-4CE9-9F6E-3496C8E78CDD}" srcOrd="0" destOrd="0" presId="urn:microsoft.com/office/officeart/2005/8/layout/list1"/>
    <dgm:cxn modelId="{F4C9F589-0A6E-4EC0-B207-F84CF22F20D0}" srcId="{799D188B-D9B2-487E-8E29-B0994E485BC3}" destId="{B3007818-A664-41AA-9636-E552601FDB4C}" srcOrd="0" destOrd="0" parTransId="{09434C22-1810-4604-9604-598C84DA8FE5}" sibTransId="{9B95AC51-17CC-4437-AF6F-13437528D599}"/>
    <dgm:cxn modelId="{8A8A729D-EF20-462C-A70F-7D7421974FAF}" type="presOf" srcId="{799D188B-D9B2-487E-8E29-B0994E485BC3}" destId="{AB97FFB8-C2E3-4517-986B-E8AEF0077CC3}" srcOrd="1" destOrd="0" presId="urn:microsoft.com/office/officeart/2005/8/layout/list1"/>
    <dgm:cxn modelId="{EE01BEB9-CDA8-4B88-9BF1-94E2DCBB4816}" srcId="{4FA76AC2-ADCF-4005-B9D5-8FFB6C725415}" destId="{799D188B-D9B2-487E-8E29-B0994E485BC3}" srcOrd="2" destOrd="0" parTransId="{7F6E0602-5EDC-4B4B-8E98-7F2840A82662}" sibTransId="{085E6092-BD18-46BF-9546-0141AB4EA3CC}"/>
    <dgm:cxn modelId="{9833F6C6-972D-4D11-9936-254D50131164}" srcId="{4FA76AC2-ADCF-4005-B9D5-8FFB6C725415}" destId="{3FA972A9-7658-498F-B8FD-2F474722A2B8}" srcOrd="1" destOrd="0" parTransId="{DEC5F9A0-A0DD-4C47-B5F2-3AB9DE7706BF}" sibTransId="{F7CF8429-70F0-46EC-A4A7-DB261D1D09AB}"/>
    <dgm:cxn modelId="{69EAD6F8-7E4E-4F24-8E58-DD4E3F1E4A29}" srcId="{54D0818D-1D1E-49F5-9B91-5992C8E2E257}" destId="{E444CC47-724E-455E-9000-FE4CA4F5E7BC}" srcOrd="0" destOrd="0" parTransId="{BFFECDF4-CCF4-45D6-985C-E5B98F0593D4}" sibTransId="{FC6D1D07-7302-4004-BA9B-310CAA558659}"/>
    <dgm:cxn modelId="{BD035DFE-4E77-4960-AC18-16CBBC0EECEB}" srcId="{37D30F30-C342-4932-AFDF-09D67B6C2F83}" destId="{96F1C76A-DC04-4CBC-ABAC-0A2B6F5EA447}" srcOrd="0" destOrd="0" parTransId="{47CBD124-1917-4571-9CDE-F595D6676B75}" sibTransId="{1AE70F9D-80CA-4F82-8720-2F6C51C0190D}"/>
    <dgm:cxn modelId="{0453B9FC-E946-4F62-B4B8-817468E70B3A}" type="presParOf" srcId="{87B579CB-7CDD-4AEB-99F6-B6AA7BD6332D}" destId="{D357E5EA-DD57-4740-9E29-7B96EBB25DE5}" srcOrd="0" destOrd="0" presId="urn:microsoft.com/office/officeart/2005/8/layout/list1"/>
    <dgm:cxn modelId="{FDF8B501-A94E-4725-9BBE-AAE4FBDF8B6F}" type="presParOf" srcId="{D357E5EA-DD57-4740-9E29-7B96EBB25DE5}" destId="{E758DB36-77BD-45A9-8D2B-E0631727699E}" srcOrd="0" destOrd="0" presId="urn:microsoft.com/office/officeart/2005/8/layout/list1"/>
    <dgm:cxn modelId="{882EFD1E-9733-4739-A28B-0E6165C178A9}" type="presParOf" srcId="{D357E5EA-DD57-4740-9E29-7B96EBB25DE5}" destId="{0E628D8B-C98C-4B7B-8EA6-E7F1846CFB0F}" srcOrd="1" destOrd="0" presId="urn:microsoft.com/office/officeart/2005/8/layout/list1"/>
    <dgm:cxn modelId="{A5DF2DE2-4B50-45BB-9442-5877785D0C7C}" type="presParOf" srcId="{87B579CB-7CDD-4AEB-99F6-B6AA7BD6332D}" destId="{081AECCA-79B6-4940-A4E2-64C40BA09112}" srcOrd="1" destOrd="0" presId="urn:microsoft.com/office/officeart/2005/8/layout/list1"/>
    <dgm:cxn modelId="{86CE1907-2A17-4252-8B11-E424410B2FA0}" type="presParOf" srcId="{87B579CB-7CDD-4AEB-99F6-B6AA7BD6332D}" destId="{C3098803-C25A-4A46-9CF2-697AB82D6B3D}" srcOrd="2" destOrd="0" presId="urn:microsoft.com/office/officeart/2005/8/layout/list1"/>
    <dgm:cxn modelId="{11991828-A73A-47C8-B1BB-85965D81DD1F}" type="presParOf" srcId="{87B579CB-7CDD-4AEB-99F6-B6AA7BD6332D}" destId="{EFAEB709-FE2F-4653-AF21-5C24082580A0}" srcOrd="3" destOrd="0" presId="urn:microsoft.com/office/officeart/2005/8/layout/list1"/>
    <dgm:cxn modelId="{1C95E5E9-730F-46B2-BBCA-68422107B873}" type="presParOf" srcId="{87B579CB-7CDD-4AEB-99F6-B6AA7BD6332D}" destId="{64DAA791-68A0-4681-AA6E-9DD29D3489FC}" srcOrd="4" destOrd="0" presId="urn:microsoft.com/office/officeart/2005/8/layout/list1"/>
    <dgm:cxn modelId="{86B9D693-9993-4B12-9CD1-46CC62B5EA79}" type="presParOf" srcId="{64DAA791-68A0-4681-AA6E-9DD29D3489FC}" destId="{778B1846-E139-45B9-92AD-0EFE42024F46}" srcOrd="0" destOrd="0" presId="urn:microsoft.com/office/officeart/2005/8/layout/list1"/>
    <dgm:cxn modelId="{1DFFF94A-303E-4A28-9292-B686BFC38012}" type="presParOf" srcId="{64DAA791-68A0-4681-AA6E-9DD29D3489FC}" destId="{AE644FED-C19E-4581-B46E-D5F098B2F7E7}" srcOrd="1" destOrd="0" presId="urn:microsoft.com/office/officeart/2005/8/layout/list1"/>
    <dgm:cxn modelId="{2336D92C-DD64-4417-8C00-F905FB6FD903}" type="presParOf" srcId="{87B579CB-7CDD-4AEB-99F6-B6AA7BD6332D}" destId="{7E93F50B-1710-4A23-A477-9DE0F4768F8E}" srcOrd="5" destOrd="0" presId="urn:microsoft.com/office/officeart/2005/8/layout/list1"/>
    <dgm:cxn modelId="{75147850-74E5-43CC-A3FD-2A64AA7B60B9}" type="presParOf" srcId="{87B579CB-7CDD-4AEB-99F6-B6AA7BD6332D}" destId="{1604E16F-55F2-4AC6-A7CA-5C4C19C77404}" srcOrd="6" destOrd="0" presId="urn:microsoft.com/office/officeart/2005/8/layout/list1"/>
    <dgm:cxn modelId="{DE7E19CA-933F-4BF5-B2CA-7846364A6293}" type="presParOf" srcId="{87B579CB-7CDD-4AEB-99F6-B6AA7BD6332D}" destId="{1C48FBB8-FCB0-40FC-B37B-CCFEBF7CFEF1}" srcOrd="7" destOrd="0" presId="urn:microsoft.com/office/officeart/2005/8/layout/list1"/>
    <dgm:cxn modelId="{6A370EF9-84C8-40D6-BB71-95FE35AE6D8E}" type="presParOf" srcId="{87B579CB-7CDD-4AEB-99F6-B6AA7BD6332D}" destId="{B9CADF7B-669C-4FDF-8FAD-C4308D81AD30}" srcOrd="8" destOrd="0" presId="urn:microsoft.com/office/officeart/2005/8/layout/list1"/>
    <dgm:cxn modelId="{4FE32ABC-1BB4-4BCA-965A-D29F5A1154B9}" type="presParOf" srcId="{B9CADF7B-669C-4FDF-8FAD-C4308D81AD30}" destId="{BA5D50F5-D900-4D83-9CF5-CE85AE9CEC52}" srcOrd="0" destOrd="0" presId="urn:microsoft.com/office/officeart/2005/8/layout/list1"/>
    <dgm:cxn modelId="{02DDC670-7DF3-4014-AEB5-FF61E57C0C95}" type="presParOf" srcId="{B9CADF7B-669C-4FDF-8FAD-C4308D81AD30}" destId="{AB97FFB8-C2E3-4517-986B-E8AEF0077CC3}" srcOrd="1" destOrd="0" presId="urn:microsoft.com/office/officeart/2005/8/layout/list1"/>
    <dgm:cxn modelId="{E5697ADE-1EEA-4786-B9F8-A7C02F40151B}" type="presParOf" srcId="{87B579CB-7CDD-4AEB-99F6-B6AA7BD6332D}" destId="{D87E2208-2830-4D22-863E-D946AB7AA531}" srcOrd="9" destOrd="0" presId="urn:microsoft.com/office/officeart/2005/8/layout/list1"/>
    <dgm:cxn modelId="{99912861-1FFD-44A8-A4E8-E9720B282BCE}" type="presParOf" srcId="{87B579CB-7CDD-4AEB-99F6-B6AA7BD6332D}" destId="{CD7A1675-52A2-4CE9-9F6E-3496C8E78CDD}" srcOrd="10" destOrd="0" presId="urn:microsoft.com/office/officeart/2005/8/layout/list1"/>
    <dgm:cxn modelId="{DF6779E6-FA71-4DFA-AB8A-7CB5708CE85C}" type="presParOf" srcId="{87B579CB-7CDD-4AEB-99F6-B6AA7BD6332D}" destId="{26FC9CB9-0BED-4E6E-90B8-FAADE81BE38B}" srcOrd="11" destOrd="0" presId="urn:microsoft.com/office/officeart/2005/8/layout/list1"/>
    <dgm:cxn modelId="{7CE5E1BE-0326-4C61-A257-3076DF8D18AA}" type="presParOf" srcId="{87B579CB-7CDD-4AEB-99F6-B6AA7BD6332D}" destId="{13D1083F-2642-4561-A915-9A7558F1BAC8}" srcOrd="12" destOrd="0" presId="urn:microsoft.com/office/officeart/2005/8/layout/list1"/>
    <dgm:cxn modelId="{C6BF36A7-EEEC-4976-9E9A-19ABFD93359A}" type="presParOf" srcId="{13D1083F-2642-4561-A915-9A7558F1BAC8}" destId="{FA2B52D6-FB8B-444B-BB20-3A6282FAFC22}" srcOrd="0" destOrd="0" presId="urn:microsoft.com/office/officeart/2005/8/layout/list1"/>
    <dgm:cxn modelId="{F19752EC-74FE-4E60-9E58-E2592C7828C1}" type="presParOf" srcId="{13D1083F-2642-4561-A915-9A7558F1BAC8}" destId="{A62AA96E-4715-4FE5-98E6-6209BC7F5E88}" srcOrd="1" destOrd="0" presId="urn:microsoft.com/office/officeart/2005/8/layout/list1"/>
    <dgm:cxn modelId="{FD7042D6-D17D-4BFF-97DA-F70C0EF9FFFA}" type="presParOf" srcId="{87B579CB-7CDD-4AEB-99F6-B6AA7BD6332D}" destId="{21C14F6B-57D0-452F-B525-AA88D313A716}" srcOrd="13" destOrd="0" presId="urn:microsoft.com/office/officeart/2005/8/layout/list1"/>
    <dgm:cxn modelId="{81A9F1FD-0C44-40F5-B231-B4F8324094B6}" type="presParOf" srcId="{87B579CB-7CDD-4AEB-99F6-B6AA7BD6332D}" destId="{B391C80C-8314-48A9-A661-79EF21BC448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39E284-CC37-4DCC-972C-A660C683EE42}" type="doc">
      <dgm:prSet loTypeId="urn:microsoft.com/office/officeart/2009/3/layout/SubStepProcess" loCatId="process" qsTypeId="urn:microsoft.com/office/officeart/2005/8/quickstyle/simple1" qsCatId="simple" csTypeId="urn:microsoft.com/office/officeart/2005/8/colors/colorful1" csCatId="colorful" phldr="1"/>
      <dgm:spPr/>
      <dgm:t>
        <a:bodyPr/>
        <a:lstStyle/>
        <a:p>
          <a:endParaRPr lang="en-US"/>
        </a:p>
      </dgm:t>
    </dgm:pt>
    <dgm:pt modelId="{57A857A9-45C2-4D9F-8116-1FCD20080740}">
      <dgm:prSet phldrT="[Text]" custT="1"/>
      <dgm:spPr/>
      <dgm:t>
        <a:bodyPr/>
        <a:lstStyle/>
        <a:p>
          <a:pPr>
            <a:spcAft>
              <a:spcPct val="35000"/>
            </a:spcAft>
          </a:pPr>
          <a:r>
            <a:rPr lang="en-US" sz="2000" b="1" dirty="0"/>
            <a:t>Data</a:t>
          </a:r>
        </a:p>
        <a:p>
          <a:pPr>
            <a:spcAft>
              <a:spcPts val="0"/>
            </a:spcAft>
          </a:pPr>
          <a:r>
            <a:rPr lang="en-US" sz="1100" b="1" dirty="0"/>
            <a:t> </a:t>
          </a:r>
          <a:r>
            <a:rPr lang="en-US" sz="1800" b="1" dirty="0"/>
            <a:t>Collection</a:t>
          </a:r>
        </a:p>
        <a:p>
          <a:pPr>
            <a:spcAft>
              <a:spcPts val="0"/>
            </a:spcAft>
          </a:pPr>
          <a:r>
            <a:rPr lang="en-US" sz="1400" b="1" dirty="0"/>
            <a:t>Development</a:t>
          </a:r>
        </a:p>
        <a:p>
          <a:pPr>
            <a:spcAft>
              <a:spcPct val="35000"/>
            </a:spcAft>
          </a:pPr>
          <a:r>
            <a:rPr lang="en-US" sz="2000" b="1" dirty="0"/>
            <a:t>Analysis</a:t>
          </a:r>
        </a:p>
      </dgm:t>
    </dgm:pt>
    <dgm:pt modelId="{1C93EADF-52E2-4AB3-988D-5FD3563DCF8F}" type="parTrans" cxnId="{BBA9ADF9-7A06-4D82-AFD6-A7804A4B461B}">
      <dgm:prSet/>
      <dgm:spPr/>
      <dgm:t>
        <a:bodyPr/>
        <a:lstStyle/>
        <a:p>
          <a:endParaRPr lang="en-US"/>
        </a:p>
      </dgm:t>
    </dgm:pt>
    <dgm:pt modelId="{F3EFDA64-3F1C-4431-A08D-4272F1EB2DBB}" type="sibTrans" cxnId="{BBA9ADF9-7A06-4D82-AFD6-A7804A4B461B}">
      <dgm:prSet/>
      <dgm:spPr/>
      <dgm:t>
        <a:bodyPr/>
        <a:lstStyle/>
        <a:p>
          <a:endParaRPr lang="en-US"/>
        </a:p>
      </dgm:t>
    </dgm:pt>
    <dgm:pt modelId="{CF9403A7-7CEC-4CC4-AD0E-47A3A286378A}">
      <dgm:prSet phldrT="[Text]"/>
      <dgm:spPr/>
      <dgm:t>
        <a:bodyPr/>
        <a:lstStyle/>
        <a:p>
          <a:r>
            <a:rPr lang="en-US" b="1"/>
            <a:t>Full Build scenario</a:t>
          </a:r>
          <a:endParaRPr lang="en-US" b="1" dirty="0"/>
        </a:p>
      </dgm:t>
    </dgm:pt>
    <dgm:pt modelId="{C45504D7-4F65-4D9D-A39B-AE8285D17163}" type="parTrans" cxnId="{BB270834-F399-414F-9E19-40DDB18F34A7}">
      <dgm:prSet/>
      <dgm:spPr/>
      <dgm:t>
        <a:bodyPr/>
        <a:lstStyle/>
        <a:p>
          <a:endParaRPr lang="en-US"/>
        </a:p>
      </dgm:t>
    </dgm:pt>
    <dgm:pt modelId="{D6F7DFB3-BD13-40A0-AD39-AE44E9709DD6}" type="sibTrans" cxnId="{BB270834-F399-414F-9E19-40DDB18F34A7}">
      <dgm:prSet/>
      <dgm:spPr/>
      <dgm:t>
        <a:bodyPr/>
        <a:lstStyle/>
        <a:p>
          <a:endParaRPr lang="en-US"/>
        </a:p>
      </dgm:t>
    </dgm:pt>
    <dgm:pt modelId="{A8DA4D27-9FC1-4D45-9881-E0A720EE33BB}">
      <dgm:prSet custT="1"/>
      <dgm:spPr/>
      <dgm:t>
        <a:bodyPr/>
        <a:lstStyle/>
        <a:p>
          <a:r>
            <a:rPr lang="en-US" sz="1600" b="1" dirty="0"/>
            <a:t>Assumptions</a:t>
          </a:r>
        </a:p>
        <a:p>
          <a:r>
            <a:rPr lang="en-US" sz="1800" b="1" dirty="0"/>
            <a:t>Translators</a:t>
          </a:r>
        </a:p>
        <a:p>
          <a:r>
            <a:rPr lang="en-US" sz="1800" b="1" dirty="0"/>
            <a:t>Calibrations</a:t>
          </a:r>
        </a:p>
      </dgm:t>
    </dgm:pt>
    <dgm:pt modelId="{F56A5081-F29B-439F-B396-11B4755C7963}" type="parTrans" cxnId="{ED8F3F42-9511-4F7E-AA6B-437B6280A590}">
      <dgm:prSet/>
      <dgm:spPr/>
      <dgm:t>
        <a:bodyPr/>
        <a:lstStyle/>
        <a:p>
          <a:endParaRPr lang="en-US"/>
        </a:p>
      </dgm:t>
    </dgm:pt>
    <dgm:pt modelId="{8C0A95F1-0318-4C6F-AFD0-802AD6713A7E}" type="sibTrans" cxnId="{ED8F3F42-9511-4F7E-AA6B-437B6280A590}">
      <dgm:prSet/>
      <dgm:spPr/>
      <dgm:t>
        <a:bodyPr/>
        <a:lstStyle/>
        <a:p>
          <a:endParaRPr lang="en-US"/>
        </a:p>
      </dgm:t>
    </dgm:pt>
    <dgm:pt modelId="{562FCE11-09F8-499A-BEBE-3BE2CC780427}">
      <dgm:prSet custT="1"/>
      <dgm:spPr/>
      <dgm:t>
        <a:bodyPr/>
        <a:lstStyle/>
        <a:p>
          <a:r>
            <a:rPr lang="en-US" sz="1200" b="1" dirty="0"/>
            <a:t> </a:t>
          </a:r>
          <a:r>
            <a:rPr lang="en-US" sz="1800" b="1" dirty="0"/>
            <a:t>Simulations</a:t>
          </a:r>
        </a:p>
      </dgm:t>
    </dgm:pt>
    <dgm:pt modelId="{61A83252-24AF-4ED7-8975-4F57C57B5D33}" type="parTrans" cxnId="{91F61680-F1B9-4941-910E-337EB62C0262}">
      <dgm:prSet/>
      <dgm:spPr/>
      <dgm:t>
        <a:bodyPr/>
        <a:lstStyle/>
        <a:p>
          <a:endParaRPr lang="en-US"/>
        </a:p>
      </dgm:t>
    </dgm:pt>
    <dgm:pt modelId="{909DE227-5F79-497C-8851-B07F529F5FA5}" type="sibTrans" cxnId="{91F61680-F1B9-4941-910E-337EB62C0262}">
      <dgm:prSet/>
      <dgm:spPr/>
      <dgm:t>
        <a:bodyPr/>
        <a:lstStyle/>
        <a:p>
          <a:endParaRPr lang="en-US"/>
        </a:p>
      </dgm:t>
    </dgm:pt>
    <dgm:pt modelId="{091D6055-95FC-4DF2-A220-39F77D4E0BA1}">
      <dgm:prSet phldrT="[Text]" custT="1"/>
      <dgm:spPr/>
      <dgm:t>
        <a:bodyPr/>
        <a:lstStyle/>
        <a:p>
          <a:r>
            <a:rPr lang="en-US" sz="1200" b="1"/>
            <a:t>No Build scenario</a:t>
          </a:r>
          <a:endParaRPr lang="en-US" sz="1200" b="1" dirty="0"/>
        </a:p>
      </dgm:t>
    </dgm:pt>
    <dgm:pt modelId="{9E0AE6D4-F99D-4FA9-AAFD-780076DB88CB}" type="sibTrans" cxnId="{8C665B32-699F-4320-B873-2BA538E81EE8}">
      <dgm:prSet/>
      <dgm:spPr/>
      <dgm:t>
        <a:bodyPr/>
        <a:lstStyle/>
        <a:p>
          <a:endParaRPr lang="en-US"/>
        </a:p>
      </dgm:t>
    </dgm:pt>
    <dgm:pt modelId="{8872CB59-ED31-42D2-8498-755688A3FC17}" type="parTrans" cxnId="{8C665B32-699F-4320-B873-2BA538E81EE8}">
      <dgm:prSet/>
      <dgm:spPr/>
      <dgm:t>
        <a:bodyPr/>
        <a:lstStyle/>
        <a:p>
          <a:endParaRPr lang="en-US"/>
        </a:p>
      </dgm:t>
    </dgm:pt>
    <dgm:pt modelId="{5664CD93-E98B-47ED-83F5-C2A16C3B833B}">
      <dgm:prSet phldrT="[Text]" custT="1"/>
      <dgm:spPr/>
      <dgm:t>
        <a:bodyPr/>
        <a:lstStyle/>
        <a:p>
          <a:r>
            <a:rPr lang="en-US" sz="1200" b="1"/>
            <a:t>Alternative scenario</a:t>
          </a:r>
          <a:endParaRPr lang="en-US" sz="1200" b="1" dirty="0"/>
        </a:p>
      </dgm:t>
    </dgm:pt>
    <dgm:pt modelId="{35142282-99BC-478B-B230-C8CEF0B00AE6}" type="parTrans" cxnId="{D7432464-E0D1-4422-AADB-E57C7968918E}">
      <dgm:prSet/>
      <dgm:spPr/>
      <dgm:t>
        <a:bodyPr/>
        <a:lstStyle/>
        <a:p>
          <a:endParaRPr lang="en-US"/>
        </a:p>
      </dgm:t>
    </dgm:pt>
    <dgm:pt modelId="{D897B089-E82A-4766-A5DF-9AC9E7D5B24B}" type="sibTrans" cxnId="{D7432464-E0D1-4422-AADB-E57C7968918E}">
      <dgm:prSet/>
      <dgm:spPr/>
      <dgm:t>
        <a:bodyPr/>
        <a:lstStyle/>
        <a:p>
          <a:endParaRPr lang="en-US"/>
        </a:p>
      </dgm:t>
    </dgm:pt>
    <dgm:pt modelId="{0946458B-367D-4843-AB39-3767436D759F}">
      <dgm:prSet phldrT="[Text]" custT="1"/>
      <dgm:spPr/>
      <dgm:t>
        <a:bodyPr/>
        <a:lstStyle/>
        <a:p>
          <a:r>
            <a:rPr lang="en-US" sz="2400" b="1" dirty="0"/>
            <a:t>Concept</a:t>
          </a:r>
          <a:r>
            <a:rPr lang="en-US" sz="1200" b="1" dirty="0"/>
            <a:t> </a:t>
          </a:r>
        </a:p>
        <a:p>
          <a:r>
            <a:rPr lang="en-US" sz="1200" b="1" dirty="0"/>
            <a:t>&amp; </a:t>
          </a:r>
        </a:p>
        <a:p>
          <a:r>
            <a:rPr lang="en-US" sz="3600" b="1" dirty="0"/>
            <a:t>Scope</a:t>
          </a:r>
        </a:p>
      </dgm:t>
    </dgm:pt>
    <dgm:pt modelId="{BBCEA058-AA14-45B1-8811-9E45DBEB4F08}" type="parTrans" cxnId="{42E55A83-6923-48AE-B32B-D87A36721459}">
      <dgm:prSet/>
      <dgm:spPr/>
      <dgm:t>
        <a:bodyPr/>
        <a:lstStyle/>
        <a:p>
          <a:endParaRPr lang="en-US"/>
        </a:p>
      </dgm:t>
    </dgm:pt>
    <dgm:pt modelId="{37D0A945-E2E3-4013-917B-D13F2B6B683B}" type="sibTrans" cxnId="{42E55A83-6923-48AE-B32B-D87A36721459}">
      <dgm:prSet/>
      <dgm:spPr/>
      <dgm:t>
        <a:bodyPr/>
        <a:lstStyle/>
        <a:p>
          <a:endParaRPr lang="en-US"/>
        </a:p>
      </dgm:t>
    </dgm:pt>
    <dgm:pt modelId="{F1378038-9D8F-44A0-8F2D-1BE6DEBAC8AA}">
      <dgm:prSet custT="1"/>
      <dgm:spPr/>
      <dgm:t>
        <a:bodyPr/>
        <a:lstStyle/>
        <a:p>
          <a:r>
            <a:rPr lang="en-US" sz="1600" b="1" dirty="0"/>
            <a:t>Assessment</a:t>
          </a:r>
        </a:p>
      </dgm:t>
    </dgm:pt>
    <dgm:pt modelId="{95AFB578-E6CA-4446-B431-8CA143EF557A}" type="parTrans" cxnId="{A19AF6A1-0452-4CA8-8773-821D185B6BD7}">
      <dgm:prSet/>
      <dgm:spPr/>
      <dgm:t>
        <a:bodyPr/>
        <a:lstStyle/>
        <a:p>
          <a:endParaRPr lang="en-US"/>
        </a:p>
      </dgm:t>
    </dgm:pt>
    <dgm:pt modelId="{E5F322DE-8089-4651-8D7F-86DA5C5D0571}" type="sibTrans" cxnId="{A19AF6A1-0452-4CA8-8773-821D185B6BD7}">
      <dgm:prSet/>
      <dgm:spPr/>
      <dgm:t>
        <a:bodyPr/>
        <a:lstStyle/>
        <a:p>
          <a:endParaRPr lang="en-US"/>
        </a:p>
      </dgm:t>
    </dgm:pt>
    <dgm:pt modelId="{E7CBDFBD-1EDA-42C1-BC9B-A15AB0FD2192}" type="pres">
      <dgm:prSet presAssocID="{E239E284-CC37-4DCC-972C-A660C683EE42}" presName="Name0" presStyleCnt="0">
        <dgm:presLayoutVars>
          <dgm:chMax val="7"/>
          <dgm:dir/>
          <dgm:animOne val="branch"/>
        </dgm:presLayoutVars>
      </dgm:prSet>
      <dgm:spPr/>
    </dgm:pt>
    <dgm:pt modelId="{80758CBB-3FA2-4CA6-8A5D-C4DBB65A897D}" type="pres">
      <dgm:prSet presAssocID="{57A857A9-45C2-4D9F-8116-1FCD20080740}" presName="parTx1" presStyleLbl="node1" presStyleIdx="0" presStyleCnt="5"/>
      <dgm:spPr/>
    </dgm:pt>
    <dgm:pt modelId="{B36EA2BB-8164-4B03-8C58-49946E9D30DD}" type="pres">
      <dgm:prSet presAssocID="{0946458B-367D-4843-AB39-3767436D759F}" presName="parTx2" presStyleLbl="node1" presStyleIdx="1" presStyleCnt="5"/>
      <dgm:spPr/>
    </dgm:pt>
    <dgm:pt modelId="{D72E9C9F-37B4-4BAF-8454-4B60AE4E484A}" type="pres">
      <dgm:prSet presAssocID="{0946458B-367D-4843-AB39-3767436D759F}" presName="spPre2" presStyleCnt="0"/>
      <dgm:spPr/>
    </dgm:pt>
    <dgm:pt modelId="{1B68D98A-006B-456C-9BBA-003CDF0CC530}" type="pres">
      <dgm:prSet presAssocID="{0946458B-367D-4843-AB39-3767436D759F}" presName="chLin2" presStyleCnt="0"/>
      <dgm:spPr/>
    </dgm:pt>
    <dgm:pt modelId="{AAA0AB96-0F8A-40BE-ADDB-D06DA6CFC84E}" type="pres">
      <dgm:prSet presAssocID="{8872CB59-ED31-42D2-8498-755688A3FC17}" presName="Name45" presStyleLbl="parChTrans1D1" presStyleIdx="0" presStyleCnt="12"/>
      <dgm:spPr/>
    </dgm:pt>
    <dgm:pt modelId="{C7F4C71D-1FE0-4CF5-8838-43F633BE9656}" type="pres">
      <dgm:prSet presAssocID="{8872CB59-ED31-42D2-8498-755688A3FC17}" presName="Name65" presStyleLbl="parChTrans1D1" presStyleIdx="1" presStyleCnt="12"/>
      <dgm:spPr/>
    </dgm:pt>
    <dgm:pt modelId="{5C8561D0-0F68-4CCF-B2A2-D6FC9B5632B8}" type="pres">
      <dgm:prSet presAssocID="{091D6055-95FC-4DF2-A220-39F77D4E0BA1}" presName="txAndLines2" presStyleCnt="0"/>
      <dgm:spPr/>
    </dgm:pt>
    <dgm:pt modelId="{83101867-DDC1-49F0-B665-A92077F3207C}" type="pres">
      <dgm:prSet presAssocID="{091D6055-95FC-4DF2-A220-39F77D4E0BA1}" presName="anchor2" presStyleCnt="0"/>
      <dgm:spPr/>
    </dgm:pt>
    <dgm:pt modelId="{2B3F9960-6FA9-40F0-BC7E-82EA46E86FC1}" type="pres">
      <dgm:prSet presAssocID="{091D6055-95FC-4DF2-A220-39F77D4E0BA1}" presName="backup2" presStyleCnt="0"/>
      <dgm:spPr/>
    </dgm:pt>
    <dgm:pt modelId="{18112062-328C-413E-A83C-5C75E764700C}" type="pres">
      <dgm:prSet presAssocID="{091D6055-95FC-4DF2-A220-39F77D4E0BA1}" presName="preLine2" presStyleLbl="parChTrans1D1" presStyleIdx="2" presStyleCnt="12"/>
      <dgm:spPr/>
    </dgm:pt>
    <dgm:pt modelId="{BC3A9568-064B-4374-959C-E1637AF4D67C}" type="pres">
      <dgm:prSet presAssocID="{091D6055-95FC-4DF2-A220-39F77D4E0BA1}" presName="desTx2" presStyleLbl="revTx" presStyleIdx="0" presStyleCnt="0">
        <dgm:presLayoutVars>
          <dgm:bulletEnabled val="1"/>
        </dgm:presLayoutVars>
      </dgm:prSet>
      <dgm:spPr/>
    </dgm:pt>
    <dgm:pt modelId="{82F51A75-22AD-4C95-9D05-4CB7F5A04E8C}" type="pres">
      <dgm:prSet presAssocID="{091D6055-95FC-4DF2-A220-39F77D4E0BA1}" presName="postLine2" presStyleLbl="parChTrans1D1" presStyleIdx="3" presStyleCnt="12"/>
      <dgm:spPr/>
    </dgm:pt>
    <dgm:pt modelId="{D67D695A-65B5-42C9-AF27-384D36C0C93C}" type="pres">
      <dgm:prSet presAssocID="{35142282-99BC-478B-B230-C8CEF0B00AE6}" presName="Name45" presStyleLbl="parChTrans1D1" presStyleIdx="4" presStyleCnt="12"/>
      <dgm:spPr/>
    </dgm:pt>
    <dgm:pt modelId="{8F662EE0-142A-4FF9-8CA0-A46E8ACCBDF9}" type="pres">
      <dgm:prSet presAssocID="{35142282-99BC-478B-B230-C8CEF0B00AE6}" presName="Name65" presStyleLbl="parChTrans1D1" presStyleIdx="5" presStyleCnt="12"/>
      <dgm:spPr/>
    </dgm:pt>
    <dgm:pt modelId="{9D913583-431E-4153-8F14-E3E2AE16E95E}" type="pres">
      <dgm:prSet presAssocID="{5664CD93-E98B-47ED-83F5-C2A16C3B833B}" presName="txAndLines2" presStyleCnt="0"/>
      <dgm:spPr/>
    </dgm:pt>
    <dgm:pt modelId="{83079660-84EB-4394-84D5-9C67E1D7F767}" type="pres">
      <dgm:prSet presAssocID="{5664CD93-E98B-47ED-83F5-C2A16C3B833B}" presName="anchor2" presStyleCnt="0"/>
      <dgm:spPr/>
    </dgm:pt>
    <dgm:pt modelId="{9C649976-0F19-4B59-9775-5DC717D7FF11}" type="pres">
      <dgm:prSet presAssocID="{5664CD93-E98B-47ED-83F5-C2A16C3B833B}" presName="backup2" presStyleCnt="0"/>
      <dgm:spPr/>
    </dgm:pt>
    <dgm:pt modelId="{0232E8B4-ECCF-44F6-8C84-922EBD6CB6A7}" type="pres">
      <dgm:prSet presAssocID="{5664CD93-E98B-47ED-83F5-C2A16C3B833B}" presName="preLine2" presStyleLbl="parChTrans1D1" presStyleIdx="6" presStyleCnt="12"/>
      <dgm:spPr/>
    </dgm:pt>
    <dgm:pt modelId="{145E8F66-761B-4EE3-8BD5-97A7C7DB557A}" type="pres">
      <dgm:prSet presAssocID="{5664CD93-E98B-47ED-83F5-C2A16C3B833B}" presName="desTx2" presStyleLbl="revTx" presStyleIdx="0" presStyleCnt="0">
        <dgm:presLayoutVars>
          <dgm:bulletEnabled val="1"/>
        </dgm:presLayoutVars>
      </dgm:prSet>
      <dgm:spPr/>
    </dgm:pt>
    <dgm:pt modelId="{B367790B-5227-48F9-9309-7339948A3F7A}" type="pres">
      <dgm:prSet presAssocID="{5664CD93-E98B-47ED-83F5-C2A16C3B833B}" presName="postLine2" presStyleLbl="parChTrans1D1" presStyleIdx="7" presStyleCnt="12"/>
      <dgm:spPr/>
    </dgm:pt>
    <dgm:pt modelId="{67B394BA-4DCC-4D23-9D94-74FD6F6ADA5C}" type="pres">
      <dgm:prSet presAssocID="{C45504D7-4F65-4D9D-A39B-AE8285D17163}" presName="Name45" presStyleLbl="parChTrans1D1" presStyleIdx="8" presStyleCnt="12"/>
      <dgm:spPr/>
    </dgm:pt>
    <dgm:pt modelId="{67669E2C-E4A1-4E5E-88A7-BC2E4B4E57BD}" type="pres">
      <dgm:prSet presAssocID="{C45504D7-4F65-4D9D-A39B-AE8285D17163}" presName="Name65" presStyleLbl="parChTrans1D1" presStyleIdx="9" presStyleCnt="12"/>
      <dgm:spPr/>
    </dgm:pt>
    <dgm:pt modelId="{80784CC0-7CDE-40DD-8E5D-F2C56DB63C03}" type="pres">
      <dgm:prSet presAssocID="{CF9403A7-7CEC-4CC4-AD0E-47A3A286378A}" presName="txAndLines2" presStyleCnt="0"/>
      <dgm:spPr/>
    </dgm:pt>
    <dgm:pt modelId="{A94B5DDE-938D-4D57-83C5-F26E65E20740}" type="pres">
      <dgm:prSet presAssocID="{CF9403A7-7CEC-4CC4-AD0E-47A3A286378A}" presName="anchor2" presStyleCnt="0"/>
      <dgm:spPr/>
    </dgm:pt>
    <dgm:pt modelId="{62DF41E5-BA95-4114-B203-358E5D1F699E}" type="pres">
      <dgm:prSet presAssocID="{CF9403A7-7CEC-4CC4-AD0E-47A3A286378A}" presName="backup2" presStyleCnt="0"/>
      <dgm:spPr/>
    </dgm:pt>
    <dgm:pt modelId="{1B410BB3-E859-42DA-9BB0-65F7013B792E}" type="pres">
      <dgm:prSet presAssocID="{CF9403A7-7CEC-4CC4-AD0E-47A3A286378A}" presName="preLine2" presStyleLbl="parChTrans1D1" presStyleIdx="10" presStyleCnt="12"/>
      <dgm:spPr/>
    </dgm:pt>
    <dgm:pt modelId="{0DAFF790-4B61-4B46-9183-DACCF198A448}" type="pres">
      <dgm:prSet presAssocID="{CF9403A7-7CEC-4CC4-AD0E-47A3A286378A}" presName="desTx2" presStyleLbl="revTx" presStyleIdx="0" presStyleCnt="0">
        <dgm:presLayoutVars>
          <dgm:bulletEnabled val="1"/>
        </dgm:presLayoutVars>
      </dgm:prSet>
      <dgm:spPr/>
    </dgm:pt>
    <dgm:pt modelId="{DFB86107-0A5D-48DD-AF49-7C7B172CE408}" type="pres">
      <dgm:prSet presAssocID="{CF9403A7-7CEC-4CC4-AD0E-47A3A286378A}" presName="postLine2" presStyleLbl="parChTrans1D1" presStyleIdx="11" presStyleCnt="12"/>
      <dgm:spPr/>
    </dgm:pt>
    <dgm:pt modelId="{44DA83C1-0943-4B38-A1A8-9625F29B0270}" type="pres">
      <dgm:prSet presAssocID="{0946458B-367D-4843-AB39-3767436D759F}" presName="spPost2" presStyleCnt="0"/>
      <dgm:spPr/>
    </dgm:pt>
    <dgm:pt modelId="{425BD9C7-5B93-4D32-88FA-18F35782F2E7}" type="pres">
      <dgm:prSet presAssocID="{A8DA4D27-9FC1-4D45-9881-E0A720EE33BB}" presName="parTx3" presStyleLbl="node1" presStyleIdx="2" presStyleCnt="5"/>
      <dgm:spPr/>
    </dgm:pt>
    <dgm:pt modelId="{D9DE505A-3707-4EF7-9909-ADBBE00673B4}" type="pres">
      <dgm:prSet presAssocID="{562FCE11-09F8-499A-BEBE-3BE2CC780427}" presName="parTx4" presStyleLbl="node1" presStyleIdx="3" presStyleCnt="5"/>
      <dgm:spPr>
        <a:prstGeom prst="rightArrow">
          <a:avLst/>
        </a:prstGeom>
      </dgm:spPr>
    </dgm:pt>
    <dgm:pt modelId="{1487FA1B-7EEE-49D2-99FA-8685950115F0}" type="pres">
      <dgm:prSet presAssocID="{F1378038-9D8F-44A0-8F2D-1BE6DEBAC8AA}" presName="parTx5" presStyleLbl="node1" presStyleIdx="4" presStyleCnt="5"/>
      <dgm:spPr>
        <a:prstGeom prst="hexagon">
          <a:avLst/>
        </a:prstGeom>
      </dgm:spPr>
    </dgm:pt>
  </dgm:ptLst>
  <dgm:cxnLst>
    <dgm:cxn modelId="{07DE0702-8149-4540-AC15-B0F5A766ED91}" type="presOf" srcId="{F1378038-9D8F-44A0-8F2D-1BE6DEBAC8AA}" destId="{1487FA1B-7EEE-49D2-99FA-8685950115F0}" srcOrd="0" destOrd="0" presId="urn:microsoft.com/office/officeart/2009/3/layout/SubStepProcess"/>
    <dgm:cxn modelId="{2135DF24-4A97-4A32-A2E4-5790CEF0194C}" type="presOf" srcId="{57A857A9-45C2-4D9F-8116-1FCD20080740}" destId="{80758CBB-3FA2-4CA6-8A5D-C4DBB65A897D}" srcOrd="0" destOrd="0" presId="urn:microsoft.com/office/officeart/2009/3/layout/SubStepProcess"/>
    <dgm:cxn modelId="{8C665B32-699F-4320-B873-2BA538E81EE8}" srcId="{0946458B-367D-4843-AB39-3767436D759F}" destId="{091D6055-95FC-4DF2-A220-39F77D4E0BA1}" srcOrd="0" destOrd="0" parTransId="{8872CB59-ED31-42D2-8498-755688A3FC17}" sibTransId="{9E0AE6D4-F99D-4FA9-AAFD-780076DB88CB}"/>
    <dgm:cxn modelId="{BB270834-F399-414F-9E19-40DDB18F34A7}" srcId="{0946458B-367D-4843-AB39-3767436D759F}" destId="{CF9403A7-7CEC-4CC4-AD0E-47A3A286378A}" srcOrd="2" destOrd="0" parTransId="{C45504D7-4F65-4D9D-A39B-AE8285D17163}" sibTransId="{D6F7DFB3-BD13-40A0-AD39-AE44E9709DD6}"/>
    <dgm:cxn modelId="{CB928C3D-AD5B-4BE6-BD0B-C090BC8118CD}" type="presOf" srcId="{0946458B-367D-4843-AB39-3767436D759F}" destId="{B36EA2BB-8164-4B03-8C58-49946E9D30DD}" srcOrd="0" destOrd="0" presId="urn:microsoft.com/office/officeart/2009/3/layout/SubStepProcess"/>
    <dgm:cxn modelId="{ED8F3F42-9511-4F7E-AA6B-437B6280A590}" srcId="{E239E284-CC37-4DCC-972C-A660C683EE42}" destId="{A8DA4D27-9FC1-4D45-9881-E0A720EE33BB}" srcOrd="2" destOrd="0" parTransId="{F56A5081-F29B-439F-B396-11B4755C7963}" sibTransId="{8C0A95F1-0318-4C6F-AFD0-802AD6713A7E}"/>
    <dgm:cxn modelId="{D7432464-E0D1-4422-AADB-E57C7968918E}" srcId="{0946458B-367D-4843-AB39-3767436D759F}" destId="{5664CD93-E98B-47ED-83F5-C2A16C3B833B}" srcOrd="1" destOrd="0" parTransId="{35142282-99BC-478B-B230-C8CEF0B00AE6}" sibTransId="{D897B089-E82A-4766-A5DF-9AC9E7D5B24B}"/>
    <dgm:cxn modelId="{D54B7452-F940-437C-852B-A0515E09F035}" type="presOf" srcId="{E239E284-CC37-4DCC-972C-A660C683EE42}" destId="{E7CBDFBD-1EDA-42C1-BC9B-A15AB0FD2192}" srcOrd="0" destOrd="0" presId="urn:microsoft.com/office/officeart/2009/3/layout/SubStepProcess"/>
    <dgm:cxn modelId="{91F61680-F1B9-4941-910E-337EB62C0262}" srcId="{E239E284-CC37-4DCC-972C-A660C683EE42}" destId="{562FCE11-09F8-499A-BEBE-3BE2CC780427}" srcOrd="3" destOrd="0" parTransId="{61A83252-24AF-4ED7-8975-4F57C57B5D33}" sibTransId="{909DE227-5F79-497C-8851-B07F529F5FA5}"/>
    <dgm:cxn modelId="{42E55A83-6923-48AE-B32B-D87A36721459}" srcId="{E239E284-CC37-4DCC-972C-A660C683EE42}" destId="{0946458B-367D-4843-AB39-3767436D759F}" srcOrd="1" destOrd="0" parTransId="{BBCEA058-AA14-45B1-8811-9E45DBEB4F08}" sibTransId="{37D0A945-E2E3-4013-917B-D13F2B6B683B}"/>
    <dgm:cxn modelId="{F2B89694-F076-426A-8627-F1B7F9403196}" type="presOf" srcId="{091D6055-95FC-4DF2-A220-39F77D4E0BA1}" destId="{BC3A9568-064B-4374-959C-E1637AF4D67C}" srcOrd="0" destOrd="0" presId="urn:microsoft.com/office/officeart/2009/3/layout/SubStepProcess"/>
    <dgm:cxn modelId="{E16E7E9A-015F-4873-A64A-1D3DCE9175F3}" type="presOf" srcId="{CF9403A7-7CEC-4CC4-AD0E-47A3A286378A}" destId="{0DAFF790-4B61-4B46-9183-DACCF198A448}" srcOrd="0" destOrd="0" presId="urn:microsoft.com/office/officeart/2009/3/layout/SubStepProcess"/>
    <dgm:cxn modelId="{A19AF6A1-0452-4CA8-8773-821D185B6BD7}" srcId="{E239E284-CC37-4DCC-972C-A660C683EE42}" destId="{F1378038-9D8F-44A0-8F2D-1BE6DEBAC8AA}" srcOrd="4" destOrd="0" parTransId="{95AFB578-E6CA-4446-B431-8CA143EF557A}" sibTransId="{E5F322DE-8089-4651-8D7F-86DA5C5D0571}"/>
    <dgm:cxn modelId="{AD0B6AB6-7B2D-4846-B3CC-59358BE3D9C8}" type="presOf" srcId="{A8DA4D27-9FC1-4D45-9881-E0A720EE33BB}" destId="{425BD9C7-5B93-4D32-88FA-18F35782F2E7}" srcOrd="0" destOrd="0" presId="urn:microsoft.com/office/officeart/2009/3/layout/SubStepProcess"/>
    <dgm:cxn modelId="{9B65A9C4-DF9E-4653-8E30-E124B8E6137A}" type="presOf" srcId="{5664CD93-E98B-47ED-83F5-C2A16C3B833B}" destId="{145E8F66-761B-4EE3-8BD5-97A7C7DB557A}" srcOrd="0" destOrd="0" presId="urn:microsoft.com/office/officeart/2009/3/layout/SubStepProcess"/>
    <dgm:cxn modelId="{8F2BDCF2-442C-401B-BEED-30995C69BF08}" type="presOf" srcId="{562FCE11-09F8-499A-BEBE-3BE2CC780427}" destId="{D9DE505A-3707-4EF7-9909-ADBBE00673B4}" srcOrd="0" destOrd="0" presId="urn:microsoft.com/office/officeart/2009/3/layout/SubStepProcess"/>
    <dgm:cxn modelId="{BBA9ADF9-7A06-4D82-AFD6-A7804A4B461B}" srcId="{E239E284-CC37-4DCC-972C-A660C683EE42}" destId="{57A857A9-45C2-4D9F-8116-1FCD20080740}" srcOrd="0" destOrd="0" parTransId="{1C93EADF-52E2-4AB3-988D-5FD3563DCF8F}" sibTransId="{F3EFDA64-3F1C-4431-A08D-4272F1EB2DBB}"/>
    <dgm:cxn modelId="{70218555-3781-44AF-85C9-09C2A69F4FD2}" type="presParOf" srcId="{E7CBDFBD-1EDA-42C1-BC9B-A15AB0FD2192}" destId="{80758CBB-3FA2-4CA6-8A5D-C4DBB65A897D}" srcOrd="0" destOrd="0" presId="urn:microsoft.com/office/officeart/2009/3/layout/SubStepProcess"/>
    <dgm:cxn modelId="{9CF457EF-E476-4241-BE71-D9890F57C58A}" type="presParOf" srcId="{E7CBDFBD-1EDA-42C1-BC9B-A15AB0FD2192}" destId="{B36EA2BB-8164-4B03-8C58-49946E9D30DD}" srcOrd="1" destOrd="0" presId="urn:microsoft.com/office/officeart/2009/3/layout/SubStepProcess"/>
    <dgm:cxn modelId="{68E8477C-86E2-4A51-81D6-E6E1CBD13BC4}" type="presParOf" srcId="{E7CBDFBD-1EDA-42C1-BC9B-A15AB0FD2192}" destId="{D72E9C9F-37B4-4BAF-8454-4B60AE4E484A}" srcOrd="2" destOrd="0" presId="urn:microsoft.com/office/officeart/2009/3/layout/SubStepProcess"/>
    <dgm:cxn modelId="{CBD940C7-75C6-4FB0-83B3-FC825E50E585}" type="presParOf" srcId="{E7CBDFBD-1EDA-42C1-BC9B-A15AB0FD2192}" destId="{1B68D98A-006B-456C-9BBA-003CDF0CC530}" srcOrd="3" destOrd="0" presId="urn:microsoft.com/office/officeart/2009/3/layout/SubStepProcess"/>
    <dgm:cxn modelId="{E720A5FF-62AC-4F00-A560-4227E27A66E3}" type="presParOf" srcId="{1B68D98A-006B-456C-9BBA-003CDF0CC530}" destId="{AAA0AB96-0F8A-40BE-ADDB-D06DA6CFC84E}" srcOrd="0" destOrd="0" presId="urn:microsoft.com/office/officeart/2009/3/layout/SubStepProcess"/>
    <dgm:cxn modelId="{34EEDD05-2034-4BF0-B7C4-EBF2FFECA064}" type="presParOf" srcId="{1B68D98A-006B-456C-9BBA-003CDF0CC530}" destId="{C7F4C71D-1FE0-4CF5-8838-43F633BE9656}" srcOrd="1" destOrd="0" presId="urn:microsoft.com/office/officeart/2009/3/layout/SubStepProcess"/>
    <dgm:cxn modelId="{C34675DD-2C8F-4136-A6B0-1814117E13B5}" type="presParOf" srcId="{1B68D98A-006B-456C-9BBA-003CDF0CC530}" destId="{5C8561D0-0F68-4CCF-B2A2-D6FC9B5632B8}" srcOrd="2" destOrd="0" presId="urn:microsoft.com/office/officeart/2009/3/layout/SubStepProcess"/>
    <dgm:cxn modelId="{3AB7A6C6-049F-48FE-B118-69DFD7DA9D42}" type="presParOf" srcId="{5C8561D0-0F68-4CCF-B2A2-D6FC9B5632B8}" destId="{83101867-DDC1-49F0-B665-A92077F3207C}" srcOrd="0" destOrd="0" presId="urn:microsoft.com/office/officeart/2009/3/layout/SubStepProcess"/>
    <dgm:cxn modelId="{C093488C-DEEB-4287-A879-A4AA481FA7D0}" type="presParOf" srcId="{5C8561D0-0F68-4CCF-B2A2-D6FC9B5632B8}" destId="{2B3F9960-6FA9-40F0-BC7E-82EA46E86FC1}" srcOrd="1" destOrd="0" presId="urn:microsoft.com/office/officeart/2009/3/layout/SubStepProcess"/>
    <dgm:cxn modelId="{C2C15B4D-D306-49E0-BBEE-655836506C19}" type="presParOf" srcId="{5C8561D0-0F68-4CCF-B2A2-D6FC9B5632B8}" destId="{18112062-328C-413E-A83C-5C75E764700C}" srcOrd="2" destOrd="0" presId="urn:microsoft.com/office/officeart/2009/3/layout/SubStepProcess"/>
    <dgm:cxn modelId="{FFDCFAEF-E76A-41B6-A4AF-C9476D1C7BAD}" type="presParOf" srcId="{5C8561D0-0F68-4CCF-B2A2-D6FC9B5632B8}" destId="{BC3A9568-064B-4374-959C-E1637AF4D67C}" srcOrd="3" destOrd="0" presId="urn:microsoft.com/office/officeart/2009/3/layout/SubStepProcess"/>
    <dgm:cxn modelId="{1409E8E6-4937-436B-ABB5-E4601515495E}" type="presParOf" srcId="{5C8561D0-0F68-4CCF-B2A2-D6FC9B5632B8}" destId="{82F51A75-22AD-4C95-9D05-4CB7F5A04E8C}" srcOrd="4" destOrd="0" presId="urn:microsoft.com/office/officeart/2009/3/layout/SubStepProcess"/>
    <dgm:cxn modelId="{20BE8BD4-F561-4D4B-950C-305CDD584004}" type="presParOf" srcId="{1B68D98A-006B-456C-9BBA-003CDF0CC530}" destId="{D67D695A-65B5-42C9-AF27-384D36C0C93C}" srcOrd="3" destOrd="0" presId="urn:microsoft.com/office/officeart/2009/3/layout/SubStepProcess"/>
    <dgm:cxn modelId="{1F4E0702-AEB2-4925-AEA4-CF0A1A284BA0}" type="presParOf" srcId="{1B68D98A-006B-456C-9BBA-003CDF0CC530}" destId="{8F662EE0-142A-4FF9-8CA0-A46E8ACCBDF9}" srcOrd="4" destOrd="0" presId="urn:microsoft.com/office/officeart/2009/3/layout/SubStepProcess"/>
    <dgm:cxn modelId="{B5DBBBFE-9D38-45D8-A763-0CC1221CA543}" type="presParOf" srcId="{1B68D98A-006B-456C-9BBA-003CDF0CC530}" destId="{9D913583-431E-4153-8F14-E3E2AE16E95E}" srcOrd="5" destOrd="0" presId="urn:microsoft.com/office/officeart/2009/3/layout/SubStepProcess"/>
    <dgm:cxn modelId="{63AD93AF-FA74-478E-B270-FA40DB4EC24B}" type="presParOf" srcId="{9D913583-431E-4153-8F14-E3E2AE16E95E}" destId="{83079660-84EB-4394-84D5-9C67E1D7F767}" srcOrd="0" destOrd="0" presId="urn:microsoft.com/office/officeart/2009/3/layout/SubStepProcess"/>
    <dgm:cxn modelId="{490477DF-187B-4752-9E58-B758668464CB}" type="presParOf" srcId="{9D913583-431E-4153-8F14-E3E2AE16E95E}" destId="{9C649976-0F19-4B59-9775-5DC717D7FF11}" srcOrd="1" destOrd="0" presId="urn:microsoft.com/office/officeart/2009/3/layout/SubStepProcess"/>
    <dgm:cxn modelId="{55350227-B5CE-4FCF-BBB2-E43765350F38}" type="presParOf" srcId="{9D913583-431E-4153-8F14-E3E2AE16E95E}" destId="{0232E8B4-ECCF-44F6-8C84-922EBD6CB6A7}" srcOrd="2" destOrd="0" presId="urn:microsoft.com/office/officeart/2009/3/layout/SubStepProcess"/>
    <dgm:cxn modelId="{09A09183-29D0-428C-B192-9B281830AEA6}" type="presParOf" srcId="{9D913583-431E-4153-8F14-E3E2AE16E95E}" destId="{145E8F66-761B-4EE3-8BD5-97A7C7DB557A}" srcOrd="3" destOrd="0" presId="urn:microsoft.com/office/officeart/2009/3/layout/SubStepProcess"/>
    <dgm:cxn modelId="{E9DB7B86-BA0D-4481-B347-D136830418B5}" type="presParOf" srcId="{9D913583-431E-4153-8F14-E3E2AE16E95E}" destId="{B367790B-5227-48F9-9309-7339948A3F7A}" srcOrd="4" destOrd="0" presId="urn:microsoft.com/office/officeart/2009/3/layout/SubStepProcess"/>
    <dgm:cxn modelId="{C0E0EE56-FB6C-4040-A22E-5CD7D8C1FF9F}" type="presParOf" srcId="{1B68D98A-006B-456C-9BBA-003CDF0CC530}" destId="{67B394BA-4DCC-4D23-9D94-74FD6F6ADA5C}" srcOrd="6" destOrd="0" presId="urn:microsoft.com/office/officeart/2009/3/layout/SubStepProcess"/>
    <dgm:cxn modelId="{CB128A01-A8B6-4CFD-9E33-BE97C2C8FB3E}" type="presParOf" srcId="{1B68D98A-006B-456C-9BBA-003CDF0CC530}" destId="{67669E2C-E4A1-4E5E-88A7-BC2E4B4E57BD}" srcOrd="7" destOrd="0" presId="urn:microsoft.com/office/officeart/2009/3/layout/SubStepProcess"/>
    <dgm:cxn modelId="{F295192F-A5E9-40EB-9EDB-85137B0C7439}" type="presParOf" srcId="{1B68D98A-006B-456C-9BBA-003CDF0CC530}" destId="{80784CC0-7CDE-40DD-8E5D-F2C56DB63C03}" srcOrd="8" destOrd="0" presId="urn:microsoft.com/office/officeart/2009/3/layout/SubStepProcess"/>
    <dgm:cxn modelId="{4D7C5E99-543C-48FD-8BFC-288D07785B63}" type="presParOf" srcId="{80784CC0-7CDE-40DD-8E5D-F2C56DB63C03}" destId="{A94B5DDE-938D-4D57-83C5-F26E65E20740}" srcOrd="0" destOrd="0" presId="urn:microsoft.com/office/officeart/2009/3/layout/SubStepProcess"/>
    <dgm:cxn modelId="{AA58F2AF-CCCD-4F56-B2D5-BC90B608A7E5}" type="presParOf" srcId="{80784CC0-7CDE-40DD-8E5D-F2C56DB63C03}" destId="{62DF41E5-BA95-4114-B203-358E5D1F699E}" srcOrd="1" destOrd="0" presId="urn:microsoft.com/office/officeart/2009/3/layout/SubStepProcess"/>
    <dgm:cxn modelId="{16002D8F-F28C-4129-A793-349198A3EBFC}" type="presParOf" srcId="{80784CC0-7CDE-40DD-8E5D-F2C56DB63C03}" destId="{1B410BB3-E859-42DA-9BB0-65F7013B792E}" srcOrd="2" destOrd="0" presId="urn:microsoft.com/office/officeart/2009/3/layout/SubStepProcess"/>
    <dgm:cxn modelId="{58C8583B-A2C3-4C0D-AA98-A13E0B24CE95}" type="presParOf" srcId="{80784CC0-7CDE-40DD-8E5D-F2C56DB63C03}" destId="{0DAFF790-4B61-4B46-9183-DACCF198A448}" srcOrd="3" destOrd="0" presId="urn:microsoft.com/office/officeart/2009/3/layout/SubStepProcess"/>
    <dgm:cxn modelId="{74062746-30DB-4408-B040-7E1E1FD0ABBC}" type="presParOf" srcId="{80784CC0-7CDE-40DD-8E5D-F2C56DB63C03}" destId="{DFB86107-0A5D-48DD-AF49-7C7B172CE408}" srcOrd="4" destOrd="0" presId="urn:microsoft.com/office/officeart/2009/3/layout/SubStepProcess"/>
    <dgm:cxn modelId="{B5880A69-5D8D-4AED-ADB3-B3536B8FBF71}" type="presParOf" srcId="{E7CBDFBD-1EDA-42C1-BC9B-A15AB0FD2192}" destId="{44DA83C1-0943-4B38-A1A8-9625F29B0270}" srcOrd="4" destOrd="0" presId="urn:microsoft.com/office/officeart/2009/3/layout/SubStepProcess"/>
    <dgm:cxn modelId="{733635B7-F08A-4DF2-A20D-6818E322671E}" type="presParOf" srcId="{E7CBDFBD-1EDA-42C1-BC9B-A15AB0FD2192}" destId="{425BD9C7-5B93-4D32-88FA-18F35782F2E7}" srcOrd="5" destOrd="0" presId="urn:microsoft.com/office/officeart/2009/3/layout/SubStepProcess"/>
    <dgm:cxn modelId="{95278122-BE45-4EDA-81BB-01C76286C1E2}" type="presParOf" srcId="{E7CBDFBD-1EDA-42C1-BC9B-A15AB0FD2192}" destId="{D9DE505A-3707-4EF7-9909-ADBBE00673B4}" srcOrd="6" destOrd="0" presId="urn:microsoft.com/office/officeart/2009/3/layout/SubStepProcess"/>
    <dgm:cxn modelId="{086B4E81-D62C-42E9-BDF2-FA0CEED6E260}" type="presParOf" srcId="{E7CBDFBD-1EDA-42C1-BC9B-A15AB0FD2192}" destId="{1487FA1B-7EEE-49D2-99FA-8685950115F0}" srcOrd="7"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BD5C0-7176-453B-9C92-C99706DC5031}">
      <dsp:nvSpPr>
        <dsp:cNvPr id="0" name=""/>
        <dsp:cNvSpPr/>
      </dsp:nvSpPr>
      <dsp:spPr>
        <a:xfrm rot="19200000">
          <a:off x="2251" y="1808241"/>
          <a:ext cx="2488406" cy="1617464"/>
        </a:xfrm>
        <a:prstGeom prst="round2Same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44450" rIns="1333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Economic</a:t>
          </a:r>
        </a:p>
      </dsp:txBody>
      <dsp:txXfrm>
        <a:off x="106586" y="1877963"/>
        <a:ext cx="2330490" cy="1538506"/>
      </dsp:txXfrm>
    </dsp:sp>
    <dsp:sp modelId="{6EB233E2-64B7-4529-BAC5-5180C8AFFFAA}">
      <dsp:nvSpPr>
        <dsp:cNvPr id="0" name=""/>
        <dsp:cNvSpPr/>
      </dsp:nvSpPr>
      <dsp:spPr>
        <a:xfrm>
          <a:off x="2819796" y="782738"/>
          <a:ext cx="2488406" cy="1617464"/>
        </a:xfrm>
        <a:prstGeom prst="round2Same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44450" rIns="1333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Policy</a:t>
          </a:r>
        </a:p>
      </dsp:txBody>
      <dsp:txXfrm>
        <a:off x="2898754" y="861696"/>
        <a:ext cx="2330490" cy="1538506"/>
      </dsp:txXfrm>
    </dsp:sp>
    <dsp:sp modelId="{C3A1E8EB-802A-4C26-AFE5-A1F2423ED86B}">
      <dsp:nvSpPr>
        <dsp:cNvPr id="0" name=""/>
        <dsp:cNvSpPr/>
      </dsp:nvSpPr>
      <dsp:spPr>
        <a:xfrm rot="2400000">
          <a:off x="5637342" y="1808241"/>
          <a:ext cx="2488406" cy="1617464"/>
        </a:xfrm>
        <a:prstGeom prst="round2Same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44450" rIns="1333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Forecasting</a:t>
          </a:r>
        </a:p>
      </dsp:txBody>
      <dsp:txXfrm>
        <a:off x="5690923" y="1877963"/>
        <a:ext cx="2330490" cy="1538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2A6D6-8205-4E3E-8102-08F302F34959}">
      <dsp:nvSpPr>
        <dsp:cNvPr id="0" name=""/>
        <dsp:cNvSpPr/>
      </dsp:nvSpPr>
      <dsp:spPr>
        <a:xfrm>
          <a:off x="5818401" y="3932177"/>
          <a:ext cx="2856611" cy="185043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Incorporate transparent and robust economic linkages built on proven methods and theory</a:t>
          </a:r>
        </a:p>
      </dsp:txBody>
      <dsp:txXfrm>
        <a:off x="6716033" y="4435434"/>
        <a:ext cx="1918331" cy="1306531"/>
      </dsp:txXfrm>
    </dsp:sp>
    <dsp:sp modelId="{83E915DE-AE7A-403E-AE5C-5B8AB5E7E27D}">
      <dsp:nvSpPr>
        <dsp:cNvPr id="0" name=""/>
        <dsp:cNvSpPr/>
      </dsp:nvSpPr>
      <dsp:spPr>
        <a:xfrm>
          <a:off x="726609" y="3932177"/>
          <a:ext cx="2856611" cy="185043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Each model is custom built to match regional and sub-regional vetted data from adopted annual estimates or census data</a:t>
          </a:r>
        </a:p>
      </dsp:txBody>
      <dsp:txXfrm>
        <a:off x="767257" y="4435434"/>
        <a:ext cx="1918331" cy="1306531"/>
      </dsp:txXfrm>
    </dsp:sp>
    <dsp:sp modelId="{184A7ED6-00B2-41AB-A878-65535CC1FF11}">
      <dsp:nvSpPr>
        <dsp:cNvPr id="0" name=""/>
        <dsp:cNvSpPr/>
      </dsp:nvSpPr>
      <dsp:spPr>
        <a:xfrm>
          <a:off x="5784379" y="0"/>
          <a:ext cx="2856611" cy="185043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Measures economic impacts and responsive demographic and economic changes over time</a:t>
          </a:r>
        </a:p>
      </dsp:txBody>
      <dsp:txXfrm>
        <a:off x="6682010" y="40648"/>
        <a:ext cx="1918331" cy="1306531"/>
      </dsp:txXfrm>
    </dsp:sp>
    <dsp:sp modelId="{86685663-3E50-47CF-A010-B0B878A74390}">
      <dsp:nvSpPr>
        <dsp:cNvPr id="0" name=""/>
        <dsp:cNvSpPr/>
      </dsp:nvSpPr>
      <dsp:spPr>
        <a:xfrm>
          <a:off x="737950" y="0"/>
          <a:ext cx="2856611" cy="185043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Model incorporates four quantitative methodologies</a:t>
          </a:r>
        </a:p>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Captures agglomeration and clustering </a:t>
          </a:r>
        </a:p>
      </dsp:txBody>
      <dsp:txXfrm>
        <a:off x="778598" y="40648"/>
        <a:ext cx="1918331" cy="1306531"/>
      </dsp:txXfrm>
    </dsp:sp>
    <dsp:sp modelId="{4E2B5704-7120-413D-A78A-EFB3D0251DE7}">
      <dsp:nvSpPr>
        <dsp:cNvPr id="0" name=""/>
        <dsp:cNvSpPr/>
      </dsp:nvSpPr>
      <dsp:spPr>
        <a:xfrm>
          <a:off x="2105090" y="329608"/>
          <a:ext cx="2503871" cy="25038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Integrated</a:t>
          </a:r>
        </a:p>
      </dsp:txBody>
      <dsp:txXfrm>
        <a:off x="2838457" y="1062975"/>
        <a:ext cx="1770504" cy="1770504"/>
      </dsp:txXfrm>
    </dsp:sp>
    <dsp:sp modelId="{2CE8BA70-2643-4939-BC8E-BC356F96AD9B}">
      <dsp:nvSpPr>
        <dsp:cNvPr id="0" name=""/>
        <dsp:cNvSpPr/>
      </dsp:nvSpPr>
      <dsp:spPr>
        <a:xfrm rot="5400000">
          <a:off x="4724615" y="329608"/>
          <a:ext cx="2503871" cy="25038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Dynamic</a:t>
          </a:r>
        </a:p>
      </dsp:txBody>
      <dsp:txXfrm rot="-5400000">
        <a:off x="4724615" y="1062975"/>
        <a:ext cx="1770504" cy="1770504"/>
      </dsp:txXfrm>
    </dsp:sp>
    <dsp:sp modelId="{DD6DBF4E-F3A4-4A0B-8F11-7FB627EC1F91}">
      <dsp:nvSpPr>
        <dsp:cNvPr id="0" name=""/>
        <dsp:cNvSpPr/>
      </dsp:nvSpPr>
      <dsp:spPr>
        <a:xfrm rot="10800000">
          <a:off x="4724615" y="2949133"/>
          <a:ext cx="2503871" cy="25038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Structural</a:t>
          </a:r>
        </a:p>
      </dsp:txBody>
      <dsp:txXfrm rot="10800000">
        <a:off x="4724615" y="2949133"/>
        <a:ext cx="1770504" cy="1770504"/>
      </dsp:txXfrm>
    </dsp:sp>
    <dsp:sp modelId="{5EA35C0E-A49B-42A4-A431-4DD6790C2AF1}">
      <dsp:nvSpPr>
        <dsp:cNvPr id="0" name=""/>
        <dsp:cNvSpPr/>
      </dsp:nvSpPr>
      <dsp:spPr>
        <a:xfrm rot="16200000">
          <a:off x="2105090" y="2949133"/>
          <a:ext cx="2503871" cy="25038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Customizable</a:t>
          </a:r>
        </a:p>
      </dsp:txBody>
      <dsp:txXfrm rot="5400000">
        <a:off x="2838457" y="2949133"/>
        <a:ext cx="1770504" cy="1770504"/>
      </dsp:txXfrm>
    </dsp:sp>
    <dsp:sp modelId="{FD3867CA-5505-401F-9C70-CBEFB7302CF6}">
      <dsp:nvSpPr>
        <dsp:cNvPr id="0" name=""/>
        <dsp:cNvSpPr/>
      </dsp:nvSpPr>
      <dsp:spPr>
        <a:xfrm>
          <a:off x="4234538" y="2370871"/>
          <a:ext cx="864500" cy="751739"/>
        </a:xfrm>
        <a:prstGeom prst="circularArrow">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 modelId="{6E3C09AF-3C68-4799-A31E-6786113517C2}">
      <dsp:nvSpPr>
        <dsp:cNvPr id="0" name=""/>
        <dsp:cNvSpPr/>
      </dsp:nvSpPr>
      <dsp:spPr>
        <a:xfrm rot="10800000">
          <a:off x="4234538" y="2660002"/>
          <a:ext cx="864500" cy="751739"/>
        </a:xfrm>
        <a:prstGeom prst="circularArrow">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98803-C25A-4A46-9CF2-697AB82D6B3D}">
      <dsp:nvSpPr>
        <dsp:cNvPr id="0" name=""/>
        <dsp:cNvSpPr/>
      </dsp:nvSpPr>
      <dsp:spPr>
        <a:xfrm>
          <a:off x="0" y="327174"/>
          <a:ext cx="9251539" cy="8505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8022" tIns="416560" rIns="71802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Inter-industry behaviors</a:t>
          </a:r>
        </a:p>
      </dsp:txBody>
      <dsp:txXfrm>
        <a:off x="0" y="327174"/>
        <a:ext cx="9251539" cy="850500"/>
      </dsp:txXfrm>
    </dsp:sp>
    <dsp:sp modelId="{0E628D8B-C98C-4B7B-8EA6-E7F1846CFB0F}">
      <dsp:nvSpPr>
        <dsp:cNvPr id="0" name=""/>
        <dsp:cNvSpPr/>
      </dsp:nvSpPr>
      <dsp:spPr>
        <a:xfrm>
          <a:off x="462576" y="31974"/>
          <a:ext cx="6476077" cy="5904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780" tIns="0" rIns="244780" bIns="0" numCol="1" spcCol="1270" anchor="ctr" anchorCtr="0">
          <a:noAutofit/>
        </a:bodyPr>
        <a:lstStyle/>
        <a:p>
          <a:pPr marL="0" lvl="0" indent="0" algn="l" defTabSz="889000">
            <a:lnSpc>
              <a:spcPct val="90000"/>
            </a:lnSpc>
            <a:spcBef>
              <a:spcPct val="0"/>
            </a:spcBef>
            <a:spcAft>
              <a:spcPct val="35000"/>
            </a:spcAft>
            <a:buNone/>
          </a:pPr>
          <a:r>
            <a:rPr lang="en-US" sz="2000" b="1" kern="1200" dirty="0"/>
            <a:t>Input-Output Tabulations</a:t>
          </a:r>
        </a:p>
      </dsp:txBody>
      <dsp:txXfrm>
        <a:off x="491397" y="60795"/>
        <a:ext cx="6418435" cy="532758"/>
      </dsp:txXfrm>
    </dsp:sp>
    <dsp:sp modelId="{1604E16F-55F2-4AC6-A7CA-5C4C19C77404}">
      <dsp:nvSpPr>
        <dsp:cNvPr id="0" name=""/>
        <dsp:cNvSpPr/>
      </dsp:nvSpPr>
      <dsp:spPr>
        <a:xfrm>
          <a:off x="0" y="1580874"/>
          <a:ext cx="9251539" cy="1134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8022" tIns="416560" rIns="71802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Long-term effects to bring markets back to “new” normal: Market clearing point where supply meets demand</a:t>
          </a:r>
        </a:p>
      </dsp:txBody>
      <dsp:txXfrm>
        <a:off x="0" y="1580874"/>
        <a:ext cx="9251539" cy="1134000"/>
      </dsp:txXfrm>
    </dsp:sp>
    <dsp:sp modelId="{AE644FED-C19E-4581-B46E-D5F098B2F7E7}">
      <dsp:nvSpPr>
        <dsp:cNvPr id="0" name=""/>
        <dsp:cNvSpPr/>
      </dsp:nvSpPr>
      <dsp:spPr>
        <a:xfrm>
          <a:off x="462576" y="1285674"/>
          <a:ext cx="6476077" cy="59040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780" tIns="0" rIns="244780" bIns="0" numCol="1" spcCol="1270" anchor="ctr" anchorCtr="0">
          <a:noAutofit/>
        </a:bodyPr>
        <a:lstStyle/>
        <a:p>
          <a:pPr marL="0" lvl="0" indent="0" algn="l" defTabSz="889000">
            <a:lnSpc>
              <a:spcPct val="90000"/>
            </a:lnSpc>
            <a:spcBef>
              <a:spcPct val="0"/>
            </a:spcBef>
            <a:spcAft>
              <a:spcPct val="35000"/>
            </a:spcAft>
            <a:buNone/>
          </a:pPr>
          <a:r>
            <a:rPr lang="en-US" sz="2000" b="1" kern="1200" dirty="0"/>
            <a:t>Computer General Equilibrium</a:t>
          </a:r>
        </a:p>
      </dsp:txBody>
      <dsp:txXfrm>
        <a:off x="491397" y="1314495"/>
        <a:ext cx="6418435" cy="532758"/>
      </dsp:txXfrm>
    </dsp:sp>
    <dsp:sp modelId="{CD7A1675-52A2-4CE9-9F6E-3496C8E78CDD}">
      <dsp:nvSpPr>
        <dsp:cNvPr id="0" name=""/>
        <dsp:cNvSpPr/>
      </dsp:nvSpPr>
      <dsp:spPr>
        <a:xfrm>
          <a:off x="0" y="3118074"/>
          <a:ext cx="9251539" cy="1134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8022" tIns="416560" rIns="71802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Statistical parameters: Strength of responses from consumers; elasticity of demand &amp; time lags for adjustments</a:t>
          </a:r>
        </a:p>
      </dsp:txBody>
      <dsp:txXfrm>
        <a:off x="0" y="3118074"/>
        <a:ext cx="9251539" cy="1134000"/>
      </dsp:txXfrm>
    </dsp:sp>
    <dsp:sp modelId="{AB97FFB8-C2E3-4517-986B-E8AEF0077CC3}">
      <dsp:nvSpPr>
        <dsp:cNvPr id="0" name=""/>
        <dsp:cNvSpPr/>
      </dsp:nvSpPr>
      <dsp:spPr>
        <a:xfrm>
          <a:off x="462576" y="2822874"/>
          <a:ext cx="6476077" cy="5904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780" tIns="0" rIns="244780" bIns="0" numCol="1" spcCol="1270" anchor="ctr" anchorCtr="0">
          <a:noAutofit/>
        </a:bodyPr>
        <a:lstStyle/>
        <a:p>
          <a:pPr marL="0" lvl="0" indent="0" algn="l" defTabSz="889000">
            <a:lnSpc>
              <a:spcPct val="90000"/>
            </a:lnSpc>
            <a:spcBef>
              <a:spcPct val="0"/>
            </a:spcBef>
            <a:spcAft>
              <a:spcPct val="35000"/>
            </a:spcAft>
            <a:buNone/>
          </a:pPr>
          <a:r>
            <a:rPr lang="en-US" sz="2000" b="1" kern="1200" dirty="0"/>
            <a:t>Econometric</a:t>
          </a:r>
        </a:p>
      </dsp:txBody>
      <dsp:txXfrm>
        <a:off x="491397" y="2851695"/>
        <a:ext cx="6418435" cy="532758"/>
      </dsp:txXfrm>
    </dsp:sp>
    <dsp:sp modelId="{B391C80C-8314-48A9-A661-79EF21BC4480}">
      <dsp:nvSpPr>
        <dsp:cNvPr id="0" name=""/>
        <dsp:cNvSpPr/>
      </dsp:nvSpPr>
      <dsp:spPr>
        <a:xfrm>
          <a:off x="0" y="4655275"/>
          <a:ext cx="9251539" cy="1134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8022" tIns="416560" rIns="71802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Measures regional benefits: Regional benefits from agglomeration due to economic activity in terms of supply chain and labor forces</a:t>
          </a:r>
        </a:p>
      </dsp:txBody>
      <dsp:txXfrm>
        <a:off x="0" y="4655275"/>
        <a:ext cx="9251539" cy="1134000"/>
      </dsp:txXfrm>
    </dsp:sp>
    <dsp:sp modelId="{A62AA96E-4715-4FE5-98E6-6209BC7F5E88}">
      <dsp:nvSpPr>
        <dsp:cNvPr id="0" name=""/>
        <dsp:cNvSpPr/>
      </dsp:nvSpPr>
      <dsp:spPr>
        <a:xfrm>
          <a:off x="462576" y="4360075"/>
          <a:ext cx="6476077" cy="59040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780" tIns="0" rIns="244780" bIns="0" numCol="1" spcCol="1270" anchor="ctr" anchorCtr="0">
          <a:noAutofit/>
        </a:bodyPr>
        <a:lstStyle/>
        <a:p>
          <a:pPr marL="0" lvl="0" indent="0" algn="l" defTabSz="889000">
            <a:lnSpc>
              <a:spcPct val="90000"/>
            </a:lnSpc>
            <a:spcBef>
              <a:spcPct val="0"/>
            </a:spcBef>
            <a:spcAft>
              <a:spcPct val="35000"/>
            </a:spcAft>
            <a:buNone/>
          </a:pPr>
          <a:r>
            <a:rPr lang="en-US" sz="2000" b="1" kern="1200" dirty="0"/>
            <a:t>New Economic Geography</a:t>
          </a:r>
        </a:p>
      </dsp:txBody>
      <dsp:txXfrm>
        <a:off x="491397" y="4388896"/>
        <a:ext cx="6418435"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58CBB-3FA2-4CA6-8A5D-C4DBB65A897D}">
      <dsp:nvSpPr>
        <dsp:cNvPr id="0" name=""/>
        <dsp:cNvSpPr/>
      </dsp:nvSpPr>
      <dsp:spPr>
        <a:xfrm>
          <a:off x="4613" y="2461254"/>
          <a:ext cx="1607079" cy="160707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Data</a:t>
          </a:r>
        </a:p>
        <a:p>
          <a:pPr marL="0" lvl="0" indent="0" algn="ctr" defTabSz="889000">
            <a:lnSpc>
              <a:spcPct val="90000"/>
            </a:lnSpc>
            <a:spcBef>
              <a:spcPct val="0"/>
            </a:spcBef>
            <a:spcAft>
              <a:spcPts val="0"/>
            </a:spcAft>
            <a:buNone/>
          </a:pPr>
          <a:r>
            <a:rPr lang="en-US" sz="1100" b="1" kern="1200" dirty="0"/>
            <a:t> </a:t>
          </a:r>
          <a:r>
            <a:rPr lang="en-US" sz="1800" b="1" kern="1200" dirty="0"/>
            <a:t>Collection</a:t>
          </a:r>
        </a:p>
        <a:p>
          <a:pPr marL="0" lvl="0" indent="0" algn="ctr" defTabSz="889000">
            <a:lnSpc>
              <a:spcPct val="90000"/>
            </a:lnSpc>
            <a:spcBef>
              <a:spcPct val="0"/>
            </a:spcBef>
            <a:spcAft>
              <a:spcPts val="0"/>
            </a:spcAft>
            <a:buNone/>
          </a:pPr>
          <a:r>
            <a:rPr lang="en-US" sz="1400" b="1" kern="1200" dirty="0"/>
            <a:t>Development</a:t>
          </a:r>
        </a:p>
        <a:p>
          <a:pPr marL="0" lvl="0" indent="0" algn="ctr" defTabSz="889000">
            <a:lnSpc>
              <a:spcPct val="90000"/>
            </a:lnSpc>
            <a:spcBef>
              <a:spcPct val="0"/>
            </a:spcBef>
            <a:spcAft>
              <a:spcPct val="35000"/>
            </a:spcAft>
            <a:buNone/>
          </a:pPr>
          <a:r>
            <a:rPr lang="en-US" sz="2000" b="1" kern="1200" dirty="0"/>
            <a:t>Analysis</a:t>
          </a:r>
        </a:p>
      </dsp:txBody>
      <dsp:txXfrm>
        <a:off x="239964" y="2696605"/>
        <a:ext cx="1136377" cy="1136377"/>
      </dsp:txXfrm>
    </dsp:sp>
    <dsp:sp modelId="{B36EA2BB-8164-4B03-8C58-49946E9D30DD}">
      <dsp:nvSpPr>
        <dsp:cNvPr id="0" name=""/>
        <dsp:cNvSpPr/>
      </dsp:nvSpPr>
      <dsp:spPr>
        <a:xfrm>
          <a:off x="1611693" y="2461254"/>
          <a:ext cx="1607079" cy="160707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Concept</a:t>
          </a:r>
          <a:r>
            <a:rPr lang="en-US" sz="1200" b="1" kern="1200" dirty="0"/>
            <a:t> </a:t>
          </a:r>
        </a:p>
        <a:p>
          <a:pPr marL="0" lvl="0" indent="0" algn="ctr" defTabSz="1066800">
            <a:lnSpc>
              <a:spcPct val="90000"/>
            </a:lnSpc>
            <a:spcBef>
              <a:spcPct val="0"/>
            </a:spcBef>
            <a:spcAft>
              <a:spcPct val="35000"/>
            </a:spcAft>
            <a:buNone/>
          </a:pPr>
          <a:r>
            <a:rPr lang="en-US" sz="1200" b="1" kern="1200" dirty="0"/>
            <a:t>&amp; </a:t>
          </a:r>
        </a:p>
        <a:p>
          <a:pPr marL="0" lvl="0" indent="0" algn="ctr" defTabSz="1066800">
            <a:lnSpc>
              <a:spcPct val="90000"/>
            </a:lnSpc>
            <a:spcBef>
              <a:spcPct val="0"/>
            </a:spcBef>
            <a:spcAft>
              <a:spcPct val="35000"/>
            </a:spcAft>
            <a:buNone/>
          </a:pPr>
          <a:r>
            <a:rPr lang="en-US" sz="3600" b="1" kern="1200" dirty="0"/>
            <a:t>Scope</a:t>
          </a:r>
        </a:p>
      </dsp:txBody>
      <dsp:txXfrm>
        <a:off x="1847044" y="2696605"/>
        <a:ext cx="1136377" cy="1136377"/>
      </dsp:txXfrm>
    </dsp:sp>
    <dsp:sp modelId="{AAA0AB96-0F8A-40BE-ADDB-D06DA6CFC84E}">
      <dsp:nvSpPr>
        <dsp:cNvPr id="0" name=""/>
        <dsp:cNvSpPr/>
      </dsp:nvSpPr>
      <dsp:spPr>
        <a:xfrm rot="19041445">
          <a:off x="3175422" y="2821240"/>
          <a:ext cx="1049985" cy="0"/>
        </a:xfrm>
        <a:custGeom>
          <a:avLst/>
          <a:gdLst/>
          <a:ahLst/>
          <a:cxnLst/>
          <a:rect l="0" t="0" r="0" b="0"/>
          <a:pathLst>
            <a:path>
              <a:moveTo>
                <a:pt x="0" y="0"/>
              </a:moveTo>
              <a:lnTo>
                <a:pt x="104998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F4C71D-1FE0-4CF5-8838-43F633BE9656}">
      <dsp:nvSpPr>
        <dsp:cNvPr id="0" name=""/>
        <dsp:cNvSpPr/>
      </dsp:nvSpPr>
      <dsp:spPr>
        <a:xfrm rot="13358555">
          <a:off x="5655467" y="2821240"/>
          <a:ext cx="1049985" cy="0"/>
        </a:xfrm>
        <a:custGeom>
          <a:avLst/>
          <a:gdLst/>
          <a:ahLst/>
          <a:cxnLst/>
          <a:rect l="0" t="0" r="0" b="0"/>
          <a:pathLst>
            <a:path>
              <a:moveTo>
                <a:pt x="0" y="0"/>
              </a:moveTo>
              <a:lnTo>
                <a:pt x="104998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112062-328C-413E-A83C-5C75E764700C}">
      <dsp:nvSpPr>
        <dsp:cNvPr id="0" name=""/>
        <dsp:cNvSpPr/>
      </dsp:nvSpPr>
      <dsp:spPr>
        <a:xfrm>
          <a:off x="4086596" y="2465598"/>
          <a:ext cx="187845"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3A9568-064B-4374-959C-E1637AF4D67C}">
      <dsp:nvSpPr>
        <dsp:cNvPr id="0" name=""/>
        <dsp:cNvSpPr/>
      </dsp:nvSpPr>
      <dsp:spPr>
        <a:xfrm>
          <a:off x="4274441" y="2066001"/>
          <a:ext cx="1331992" cy="7991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No Build scenario</a:t>
          </a:r>
          <a:endParaRPr lang="en-US" sz="1200" b="1" kern="1200" dirty="0"/>
        </a:p>
      </dsp:txBody>
      <dsp:txXfrm>
        <a:off x="4274441" y="2066001"/>
        <a:ext cx="1331992" cy="799195"/>
      </dsp:txXfrm>
    </dsp:sp>
    <dsp:sp modelId="{82F51A75-22AD-4C95-9D05-4CB7F5A04E8C}">
      <dsp:nvSpPr>
        <dsp:cNvPr id="0" name=""/>
        <dsp:cNvSpPr/>
      </dsp:nvSpPr>
      <dsp:spPr>
        <a:xfrm>
          <a:off x="5606433" y="2465598"/>
          <a:ext cx="187845"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7D695A-65B5-42C9-AF27-384D36C0C93C}">
      <dsp:nvSpPr>
        <dsp:cNvPr id="0" name=""/>
        <dsp:cNvSpPr/>
      </dsp:nvSpPr>
      <dsp:spPr>
        <a:xfrm>
          <a:off x="3314233" y="3264794"/>
          <a:ext cx="772362" cy="0"/>
        </a:xfrm>
        <a:custGeom>
          <a:avLst/>
          <a:gdLst/>
          <a:ahLst/>
          <a:cxnLst/>
          <a:rect l="0" t="0" r="0" b="0"/>
          <a:pathLst>
            <a:path>
              <a:moveTo>
                <a:pt x="0" y="0"/>
              </a:moveTo>
              <a:lnTo>
                <a:pt x="772362"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662EE0-142A-4FF9-8CA0-A46E8ACCBDF9}">
      <dsp:nvSpPr>
        <dsp:cNvPr id="0" name=""/>
        <dsp:cNvSpPr/>
      </dsp:nvSpPr>
      <dsp:spPr>
        <a:xfrm rot="10800000">
          <a:off x="5794279" y="3264794"/>
          <a:ext cx="772362" cy="0"/>
        </a:xfrm>
        <a:custGeom>
          <a:avLst/>
          <a:gdLst/>
          <a:ahLst/>
          <a:cxnLst/>
          <a:rect l="0" t="0" r="0" b="0"/>
          <a:pathLst>
            <a:path>
              <a:moveTo>
                <a:pt x="0" y="0"/>
              </a:moveTo>
              <a:lnTo>
                <a:pt x="772362"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32E8B4-ECCF-44F6-8C84-922EBD6CB6A7}">
      <dsp:nvSpPr>
        <dsp:cNvPr id="0" name=""/>
        <dsp:cNvSpPr/>
      </dsp:nvSpPr>
      <dsp:spPr>
        <a:xfrm>
          <a:off x="4086596" y="3264794"/>
          <a:ext cx="187845"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5E8F66-761B-4EE3-8BD5-97A7C7DB557A}">
      <dsp:nvSpPr>
        <dsp:cNvPr id="0" name=""/>
        <dsp:cNvSpPr/>
      </dsp:nvSpPr>
      <dsp:spPr>
        <a:xfrm>
          <a:off x="4274441" y="2865196"/>
          <a:ext cx="1331992" cy="7991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Alternative scenario</a:t>
          </a:r>
          <a:endParaRPr lang="en-US" sz="1200" b="1" kern="1200" dirty="0"/>
        </a:p>
      </dsp:txBody>
      <dsp:txXfrm>
        <a:off x="4274441" y="2865196"/>
        <a:ext cx="1331992" cy="799195"/>
      </dsp:txXfrm>
    </dsp:sp>
    <dsp:sp modelId="{B367790B-5227-48F9-9309-7339948A3F7A}">
      <dsp:nvSpPr>
        <dsp:cNvPr id="0" name=""/>
        <dsp:cNvSpPr/>
      </dsp:nvSpPr>
      <dsp:spPr>
        <a:xfrm>
          <a:off x="5606433" y="3264794"/>
          <a:ext cx="187845"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B394BA-4DCC-4D23-9D94-74FD6F6ADA5C}">
      <dsp:nvSpPr>
        <dsp:cNvPr id="0" name=""/>
        <dsp:cNvSpPr/>
      </dsp:nvSpPr>
      <dsp:spPr>
        <a:xfrm rot="2558555">
          <a:off x="3175422" y="3708348"/>
          <a:ext cx="1049985" cy="0"/>
        </a:xfrm>
        <a:custGeom>
          <a:avLst/>
          <a:gdLst/>
          <a:ahLst/>
          <a:cxnLst/>
          <a:rect l="0" t="0" r="0" b="0"/>
          <a:pathLst>
            <a:path>
              <a:moveTo>
                <a:pt x="0" y="0"/>
              </a:moveTo>
              <a:lnTo>
                <a:pt x="104998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669E2C-E4A1-4E5E-88A7-BC2E4B4E57BD}">
      <dsp:nvSpPr>
        <dsp:cNvPr id="0" name=""/>
        <dsp:cNvSpPr/>
      </dsp:nvSpPr>
      <dsp:spPr>
        <a:xfrm rot="8241445">
          <a:off x="5655467" y="3708348"/>
          <a:ext cx="1049985" cy="0"/>
        </a:xfrm>
        <a:custGeom>
          <a:avLst/>
          <a:gdLst/>
          <a:ahLst/>
          <a:cxnLst/>
          <a:rect l="0" t="0" r="0" b="0"/>
          <a:pathLst>
            <a:path>
              <a:moveTo>
                <a:pt x="0" y="0"/>
              </a:moveTo>
              <a:lnTo>
                <a:pt x="104998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410BB3-E859-42DA-9BB0-65F7013B792E}">
      <dsp:nvSpPr>
        <dsp:cNvPr id="0" name=""/>
        <dsp:cNvSpPr/>
      </dsp:nvSpPr>
      <dsp:spPr>
        <a:xfrm>
          <a:off x="4086596" y="4063990"/>
          <a:ext cx="187845"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AFF790-4B61-4B46-9183-DACCF198A448}">
      <dsp:nvSpPr>
        <dsp:cNvPr id="0" name=""/>
        <dsp:cNvSpPr/>
      </dsp:nvSpPr>
      <dsp:spPr>
        <a:xfrm>
          <a:off x="4274441" y="3664392"/>
          <a:ext cx="1331992" cy="7991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a:t>Full Build scenario</a:t>
          </a:r>
          <a:endParaRPr lang="en-US" sz="1800" b="1" kern="1200" dirty="0"/>
        </a:p>
      </dsp:txBody>
      <dsp:txXfrm>
        <a:off x="4274441" y="3664392"/>
        <a:ext cx="1331992" cy="799195"/>
      </dsp:txXfrm>
    </dsp:sp>
    <dsp:sp modelId="{DFB86107-0A5D-48DD-AF49-7C7B172CE408}">
      <dsp:nvSpPr>
        <dsp:cNvPr id="0" name=""/>
        <dsp:cNvSpPr/>
      </dsp:nvSpPr>
      <dsp:spPr>
        <a:xfrm>
          <a:off x="5606433" y="4063990"/>
          <a:ext cx="187845"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5BD9C7-5B93-4D32-88FA-18F35782F2E7}">
      <dsp:nvSpPr>
        <dsp:cNvPr id="0" name=""/>
        <dsp:cNvSpPr/>
      </dsp:nvSpPr>
      <dsp:spPr>
        <a:xfrm>
          <a:off x="6662102" y="2461254"/>
          <a:ext cx="1607079" cy="16070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Assumptions</a:t>
          </a:r>
        </a:p>
        <a:p>
          <a:pPr marL="0" lvl="0" indent="0" algn="ctr" defTabSz="711200">
            <a:lnSpc>
              <a:spcPct val="90000"/>
            </a:lnSpc>
            <a:spcBef>
              <a:spcPct val="0"/>
            </a:spcBef>
            <a:spcAft>
              <a:spcPct val="35000"/>
            </a:spcAft>
            <a:buNone/>
          </a:pPr>
          <a:r>
            <a:rPr lang="en-US" sz="1800" b="1" kern="1200" dirty="0"/>
            <a:t>Translators</a:t>
          </a:r>
        </a:p>
        <a:p>
          <a:pPr marL="0" lvl="0" indent="0" algn="ctr" defTabSz="711200">
            <a:lnSpc>
              <a:spcPct val="90000"/>
            </a:lnSpc>
            <a:spcBef>
              <a:spcPct val="0"/>
            </a:spcBef>
            <a:spcAft>
              <a:spcPct val="35000"/>
            </a:spcAft>
            <a:buNone/>
          </a:pPr>
          <a:r>
            <a:rPr lang="en-US" sz="1800" b="1" kern="1200" dirty="0"/>
            <a:t>Calibrations</a:t>
          </a:r>
        </a:p>
      </dsp:txBody>
      <dsp:txXfrm>
        <a:off x="6897453" y="2696605"/>
        <a:ext cx="1136377" cy="1136377"/>
      </dsp:txXfrm>
    </dsp:sp>
    <dsp:sp modelId="{D9DE505A-3707-4EF7-9909-ADBBE00673B4}">
      <dsp:nvSpPr>
        <dsp:cNvPr id="0" name=""/>
        <dsp:cNvSpPr/>
      </dsp:nvSpPr>
      <dsp:spPr>
        <a:xfrm>
          <a:off x="8269181" y="2461254"/>
          <a:ext cx="1607079" cy="1607079"/>
        </a:xfrm>
        <a:prstGeom prst="right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dirty="0"/>
            <a:t> </a:t>
          </a:r>
          <a:r>
            <a:rPr lang="en-US" sz="1800" b="1" kern="1200" dirty="0"/>
            <a:t>Simulations</a:t>
          </a:r>
        </a:p>
      </dsp:txBody>
      <dsp:txXfrm>
        <a:off x="8269181" y="2863024"/>
        <a:ext cx="1205309" cy="803539"/>
      </dsp:txXfrm>
    </dsp:sp>
    <dsp:sp modelId="{1487FA1B-7EEE-49D2-99FA-8685950115F0}">
      <dsp:nvSpPr>
        <dsp:cNvPr id="0" name=""/>
        <dsp:cNvSpPr/>
      </dsp:nvSpPr>
      <dsp:spPr>
        <a:xfrm>
          <a:off x="9876261" y="2461254"/>
          <a:ext cx="1607079" cy="1607079"/>
        </a:xfrm>
        <a:prstGeom prst="hexag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Assessment</a:t>
          </a:r>
        </a:p>
      </dsp:txBody>
      <dsp:txXfrm>
        <a:off x="10144108" y="2729101"/>
        <a:ext cx="1071386" cy="1071386"/>
      </dsp:txXfrm>
    </dsp:sp>
  </dsp:spTree>
</dsp:drawing>
</file>

<file path=ppt/diagrams/layout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8C20D-06B4-42BA-9FD1-1AFBBFA8F9F5}" type="datetimeFigureOut">
              <a:rPr lang="en-US" smtClean="0"/>
              <a:t>5/22/2019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E0C78-4A11-4EA6-808F-A8BA20EFDE66}" type="slidenum">
              <a:rPr lang="en-US" smtClean="0"/>
              <a:t>‹#›</a:t>
            </a:fld>
            <a:endParaRPr lang="en-US"/>
          </a:p>
        </p:txBody>
      </p:sp>
    </p:spTree>
    <p:extLst>
      <p:ext uri="{BB962C8B-B14F-4D97-AF65-F5344CB8AC3E}">
        <p14:creationId xmlns:p14="http://schemas.microsoft.com/office/powerpoint/2010/main" val="3462273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Background:</a:t>
            </a:r>
          </a:p>
          <a:p>
            <a:r>
              <a:rPr lang="en-US" dirty="0"/>
              <a:t>The Atlanta Regional Commission (ARC) is the regional planning and intergovernmental coordination agency for the 10-county area including Cherokee, Clayton, Cobb, DeKalb, Douglas, Fayette, Fulton, Gwinnett, Henry and Rockdale counties, as well as the City of Atlanta. The We are the Regional Leader in identifying Values, developing Policies and executing Plans that matter to residents and communities. The ARC will continue to provide forward looking leadership to ensure sustainable growth and competitive advantage by focusing and balancing Environmental Responsibility, Economic Growth, and Social Needs. In providing</a:t>
            </a:r>
            <a:r>
              <a:rPr lang="en-US" baseline="0" dirty="0"/>
              <a:t> these elements to our citizens and planning partners, we are charged with coordinating on many geographic levels and serve as the (click)</a:t>
            </a:r>
          </a:p>
          <a:p>
            <a:endParaRPr lang="en-US" baseline="0" dirty="0"/>
          </a:p>
          <a:p>
            <a:r>
              <a:rPr lang="en-US" baseline="0" dirty="0"/>
              <a:t>The 10-county Regional Development Center functioning as the comprehensive land use planning agency collectively advising local jurisdictions on decisions and actions that impact the entire region. (click)</a:t>
            </a:r>
          </a:p>
          <a:p>
            <a:endParaRPr lang="en-US" baseline="0" dirty="0"/>
          </a:p>
          <a:p>
            <a:r>
              <a:rPr lang="en-US" baseline="0" dirty="0"/>
              <a:t>As the federally-designated Metropolitan Planning Organization for the 18-county Region and govern the 20-county Non-Attainment area, we are responsible for developing a multi-modal, financially constrained transportation plan that meets the Clean Air planning requirements. (click)</a:t>
            </a:r>
          </a:p>
          <a:p>
            <a:endParaRPr lang="en-US" baseline="0" dirty="0"/>
          </a:p>
          <a:p>
            <a:r>
              <a:rPr lang="en-US" baseline="0" dirty="0"/>
              <a:t>Also, the ARC is designated by the U.S. Office of Management and Budget as the 33-county Combined Metropolitan Statistical area committed towards planning for high degrees of social and economic integration through commuting sheds. (click)</a:t>
            </a:r>
          </a:p>
          <a:p>
            <a:endParaRPr lang="en-US" baseline="0" dirty="0"/>
          </a:p>
          <a:p>
            <a:r>
              <a:rPr lang="en-US" baseline="0" dirty="0"/>
              <a:t>Last, we house the Region’s 15-county Metropolitan North Georgia Water Planning district which develops regional and watershed-specific plans for stormwater management, wastewater treatment and water supply and conservation promoting intergovernmental coordination of all water issues in the District from a regional perspective. (click)</a:t>
            </a:r>
          </a:p>
          <a:p>
            <a:endParaRPr lang="en-US" baseline="0" dirty="0"/>
          </a:p>
          <a:p>
            <a:r>
              <a:rPr lang="en-US" baseline="0" dirty="0"/>
              <a:t>All of this makes up the Atlanta Region and we as the official metropolitan planning entity are responsible for all of these elements.</a:t>
            </a:r>
          </a:p>
          <a:p>
            <a:endParaRPr lang="en-US" baseline="0" dirty="0"/>
          </a:p>
          <a:p>
            <a:r>
              <a:rPr lang="en-US" b="1" baseline="0" dirty="0"/>
              <a:t>Need: It is essential to understand all data mined, collected and cataloged within your group, agency or company to fully leverage the capabilities of the REMI models. Whether the data are used to compare, constrain or validate the data endogenous to the model.</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27998-62F7-D14A-A71F-56D42559AF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1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789">
              <a:defRPr/>
            </a:pPr>
            <a:r>
              <a:rPr lang="en-US" b="1" dirty="0"/>
              <a:t>We are designated by the state as one of 12 regional commissions to coordinate land use planning and development amongst the state’s counties. Every county in Georgia is a member of one of these 12 regional commissions. ARC’s 10-county area is represented in white on this map.</a:t>
            </a:r>
          </a:p>
          <a:p>
            <a:pPr defTabSz="895789">
              <a:defRPr/>
            </a:pPr>
            <a:endParaRPr lang="en-US" b="1" dirty="0"/>
          </a:p>
          <a:p>
            <a:r>
              <a:rPr lang="en-US" b="1" dirty="0"/>
              <a:t>ARC is probably best known for its involvement in metro Atlanta’s transportation planning. ARC is designated by the federal government as the metropolitan planning organization, or MPO, for the “urbanized Atlanta region.” The “urbanized area” is determined every 10 years by the U.S. Census Bureau. Currently, the Atlanta urbanized area covers these 20 counties. Soon it will grow to include all or parts of 23 counties based on the 2010 Census. </a:t>
            </a:r>
          </a:p>
          <a:p>
            <a:r>
              <a:rPr lang="en-US" b="1" dirty="0"/>
              <a:t> </a:t>
            </a:r>
          </a:p>
          <a:p>
            <a:r>
              <a:rPr lang="en-US" b="1" dirty="0"/>
              <a:t>Being the MPO means that all the federal transportation money for our 20 counties comes through ARC. So, if you’re a local jurisdiction and you want to use any federal dollars for transportation, your project or program has to be in the region’s plans.</a:t>
            </a:r>
          </a:p>
          <a:p>
            <a:r>
              <a:rPr lang="en-US" b="1" dirty="0"/>
              <a:t> </a:t>
            </a:r>
          </a:p>
          <a:p>
            <a:r>
              <a:rPr lang="en-US" b="1" dirty="0"/>
              <a:t>Along with land use and transportation, we also have many other federal and state designations. The acronyms for all of these would cause your head to spin: the AAA, the ARWB, the EDD, the MNGWPD, the MAPDC, and… well, you get the picture. A bunch of official government stuff. What it really means is that we are involved in many aspects of life in metro Atlanta: land use planning and community development; water supply planning, water conservation and water quality; services for our rapidly aging and disabled populations; development of a workforce that is ready to tackle the jobs of today and tomorrow.</a:t>
            </a:r>
          </a:p>
          <a:p>
            <a:r>
              <a:rPr lang="en-US" b="1" dirty="0"/>
              <a:t> </a:t>
            </a:r>
          </a:p>
          <a:p>
            <a:r>
              <a:rPr lang="en-US" b="1" dirty="0"/>
              <a:t>So, it’s through this very broad lens that ARC views the regional community. And, it’s through this lens that I would like to speak to you today.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3C06D7-F559-3747-A47D-4AEE8F657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81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65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E9FBC7-F4EA-4474-8DFD-DF2E388145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01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CC7E3-C7DE-495D-80BE-2D625C9E0D2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371" name="Rectangle 7"/>
          <p:cNvSpPr txBox="1">
            <a:spLocks noGrp="1" noChangeArrowheads="1"/>
          </p:cNvSpPr>
          <p:nvPr/>
        </p:nvSpPr>
        <p:spPr bwMode="auto">
          <a:xfrm>
            <a:off x="4059181" y="8977134"/>
            <a:ext cx="3105348" cy="472567"/>
          </a:xfrm>
          <a:prstGeom prst="rect">
            <a:avLst/>
          </a:prstGeom>
          <a:noFill/>
          <a:ln w="9525">
            <a:noFill/>
            <a:miter lim="800000"/>
            <a:headEnd/>
            <a:tailEnd/>
          </a:ln>
        </p:spPr>
        <p:txBody>
          <a:bodyPr lIns="94937" tIns="47469" rIns="94937" bIns="47469" anchor="b"/>
          <a:lstStyle/>
          <a:p>
            <a:pPr marL="0" marR="0" lvl="0" indent="0" algn="r" defTabSz="457153" rtl="0" eaLnBrk="1" fontAlgn="auto" latinLnBrk="0" hangingPunct="1">
              <a:lnSpc>
                <a:spcPct val="100000"/>
              </a:lnSpc>
              <a:spcBef>
                <a:spcPts val="0"/>
              </a:spcBef>
              <a:spcAft>
                <a:spcPts val="0"/>
              </a:spcAft>
              <a:buClrTx/>
              <a:buSzTx/>
              <a:buFontTx/>
              <a:buNone/>
              <a:tabLst/>
              <a:defRPr/>
            </a:pPr>
            <a:fld id="{056EA5F1-B108-4E76-B38F-3568FC35882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15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372" name="Rectangle 2"/>
          <p:cNvSpPr>
            <a:spLocks noGrp="1" noRot="1" noChangeAspect="1" noChangeArrowheads="1" noTextEdit="1"/>
          </p:cNvSpPr>
          <p:nvPr>
            <p:ph type="sldImg"/>
          </p:nvPr>
        </p:nvSpPr>
        <p:spPr>
          <a:ln/>
        </p:spPr>
      </p:sp>
      <p:sp>
        <p:nvSpPr>
          <p:cNvPr id="186373" name="Rectangle 3"/>
          <p:cNvSpPr>
            <a:spLocks noGrp="1" noChangeArrowheads="1"/>
          </p:cNvSpPr>
          <p:nvPr>
            <p:ph type="body" idx="1"/>
          </p:nvPr>
        </p:nvSpPr>
        <p:spPr>
          <a:noFill/>
          <a:ln/>
        </p:spPr>
        <p:txBody>
          <a:bodyPr/>
          <a:lstStyle/>
          <a:p>
            <a:pPr eaLnBrk="1" hangingPunct="1">
              <a:spcBef>
                <a:spcPct val="0"/>
              </a:spcBef>
            </a:pPr>
            <a:endParaRPr lang="en-CA" dirty="0"/>
          </a:p>
        </p:txBody>
      </p:sp>
    </p:spTree>
    <p:extLst>
      <p:ext uri="{BB962C8B-B14F-4D97-AF65-F5344CB8AC3E}">
        <p14:creationId xmlns:p14="http://schemas.microsoft.com/office/powerpoint/2010/main" val="397159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Multiple quantitative methods to strengthen</a:t>
            </a:r>
            <a:r>
              <a:rPr lang="en-US" baseline="0" dirty="0"/>
              <a:t> the model. Each method has its strengths and weaknesses, therefore using them together can compensate for some weaknesses and highlight the strengths. For example Input/output is good at changes in one period, but is not good for those changes over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Dynamic - makes the model non linear and interactive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Structure – transparent and not a black box</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BF66C-CE3D-49B8-AFDC-E409BA9937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88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000" b="1">
                <a:solidFill>
                  <a:schemeClr val="tx1"/>
                </a:solidFill>
                <a:latin typeface="Arial Black" panose="020B0A04020102020204" pitchFamily="34" charset="0"/>
              </a:defRPr>
            </a:lvl1pPr>
            <a:lvl2pPr marL="742950" indent="-285750" defTabSz="923925" eaLnBrk="0" hangingPunct="0">
              <a:defRPr sz="2000" b="1">
                <a:solidFill>
                  <a:schemeClr val="tx1"/>
                </a:solidFill>
                <a:latin typeface="Arial Black" panose="020B0A04020102020204" pitchFamily="34" charset="0"/>
              </a:defRPr>
            </a:lvl2pPr>
            <a:lvl3pPr marL="1143000" indent="-228600" defTabSz="923925" eaLnBrk="0" hangingPunct="0">
              <a:defRPr sz="2000" b="1">
                <a:solidFill>
                  <a:schemeClr val="tx1"/>
                </a:solidFill>
                <a:latin typeface="Arial Black" panose="020B0A04020102020204" pitchFamily="34" charset="0"/>
              </a:defRPr>
            </a:lvl3pPr>
            <a:lvl4pPr marL="1600200" indent="-228600" defTabSz="923925" eaLnBrk="0" hangingPunct="0">
              <a:defRPr sz="2000" b="1">
                <a:solidFill>
                  <a:schemeClr val="tx1"/>
                </a:solidFill>
                <a:latin typeface="Arial Black" panose="020B0A04020102020204" pitchFamily="34" charset="0"/>
              </a:defRPr>
            </a:lvl4pPr>
            <a:lvl5pPr marL="2057400" indent="-228600" defTabSz="923925" eaLnBrk="0" hangingPunct="0">
              <a:defRPr sz="2000" b="1">
                <a:solidFill>
                  <a:schemeClr val="tx1"/>
                </a:solidFill>
                <a:latin typeface="Arial Black" panose="020B0A04020102020204" pitchFamily="34" charset="0"/>
              </a:defRPr>
            </a:lvl5pPr>
            <a:lvl6pPr marL="2514600" indent="-228600" defTabSz="923925" eaLnBrk="0" fontAlgn="base" hangingPunct="0">
              <a:spcBef>
                <a:spcPct val="0"/>
              </a:spcBef>
              <a:spcAft>
                <a:spcPct val="0"/>
              </a:spcAft>
              <a:defRPr sz="2000" b="1">
                <a:solidFill>
                  <a:schemeClr val="tx1"/>
                </a:solidFill>
                <a:latin typeface="Arial Black" panose="020B0A04020102020204" pitchFamily="34" charset="0"/>
              </a:defRPr>
            </a:lvl6pPr>
            <a:lvl7pPr marL="2971800" indent="-228600" defTabSz="923925" eaLnBrk="0" fontAlgn="base" hangingPunct="0">
              <a:spcBef>
                <a:spcPct val="0"/>
              </a:spcBef>
              <a:spcAft>
                <a:spcPct val="0"/>
              </a:spcAft>
              <a:defRPr sz="2000" b="1">
                <a:solidFill>
                  <a:schemeClr val="tx1"/>
                </a:solidFill>
                <a:latin typeface="Arial Black" panose="020B0A04020102020204" pitchFamily="34" charset="0"/>
              </a:defRPr>
            </a:lvl7pPr>
            <a:lvl8pPr marL="3429000" indent="-228600" defTabSz="923925" eaLnBrk="0" fontAlgn="base" hangingPunct="0">
              <a:spcBef>
                <a:spcPct val="0"/>
              </a:spcBef>
              <a:spcAft>
                <a:spcPct val="0"/>
              </a:spcAft>
              <a:defRPr sz="2000" b="1">
                <a:solidFill>
                  <a:schemeClr val="tx1"/>
                </a:solidFill>
                <a:latin typeface="Arial Black" panose="020B0A04020102020204" pitchFamily="34" charset="0"/>
              </a:defRPr>
            </a:lvl8pPr>
            <a:lvl9pPr marL="3886200" indent="-228600" defTabSz="923925" eaLnBrk="0" fontAlgn="base" hangingPunct="0">
              <a:spcBef>
                <a:spcPct val="0"/>
              </a:spcBef>
              <a:spcAft>
                <a:spcPct val="0"/>
              </a:spcAft>
              <a:defRPr sz="2000" b="1">
                <a:solidFill>
                  <a:schemeClr val="tx1"/>
                </a:solidFill>
                <a:latin typeface="Arial Black" panose="020B0A04020102020204" pitchFamily="34" charset="0"/>
              </a:defRPr>
            </a:lvl9pPr>
          </a:lstStyle>
          <a:p>
            <a:pPr marL="0" marR="0" lvl="0" indent="0" algn="r" defTabSz="923925" rtl="0" eaLnBrk="1" fontAlgn="auto" latinLnBrk="0" hangingPunct="1">
              <a:lnSpc>
                <a:spcPct val="100000"/>
              </a:lnSpc>
              <a:spcBef>
                <a:spcPts val="0"/>
              </a:spcBef>
              <a:spcAft>
                <a:spcPts val="0"/>
              </a:spcAft>
              <a:buClrTx/>
              <a:buSzTx/>
              <a:buFontTx/>
              <a:buNone/>
              <a:tabLst/>
              <a:defRPr/>
            </a:pPr>
            <a:fld id="{A8702F5F-2AEE-4A04-95DA-6210FC3D16C1}" type="slidenum">
              <a:rPr kumimoji="0" lang="en-US" altLang="en-US" sz="1100" b="0" i="0" u="none" strike="noStrike" kern="1200" cap="none" spc="0" normalizeH="0" baseline="0" noProof="0">
                <a:ln>
                  <a:noFill/>
                </a:ln>
                <a:solidFill>
                  <a:prstClr val="black"/>
                </a:solidFill>
                <a:effectLst/>
                <a:uLnTx/>
                <a:uFillTx/>
                <a:latin typeface="Verdana" panose="020B0604030504040204" pitchFamily="34" charset="0"/>
                <a:ea typeface="+mn-ea"/>
                <a:cs typeface="+mn-cs"/>
              </a:rPr>
              <a:pPr marL="0" marR="0" lvl="0" indent="0" algn="r" defTabSz="923925" rtl="0" eaLnBrk="1" fontAlgn="auto" latinLnBrk="0" hangingPunct="1">
                <a:lnSpc>
                  <a:spcPct val="100000"/>
                </a:lnSpc>
                <a:spcBef>
                  <a:spcPts val="0"/>
                </a:spcBef>
                <a:spcAft>
                  <a:spcPts val="0"/>
                </a:spcAft>
                <a:buClrTx/>
                <a:buSzTx/>
                <a:buFontTx/>
                <a:buNone/>
                <a:tabLst/>
                <a:defRPr/>
              </a:pPr>
              <a:t>13</a:t>
            </a:fld>
            <a:endParaRPr kumimoji="0" lang="en-US" altLang="en-US" sz="11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19634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3F26E2-12BA-E243-96B4-42F4A4C58A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163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8ED30-5A13-43C2-91E3-4B01DA347A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967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1862-C468-4C86-8A75-134CD4900F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98CDB-B34D-44A8-AB5A-277901E4FD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7EEB01-8704-4405-A55E-3D9978FEADCB}"/>
              </a:ext>
            </a:extLst>
          </p:cNvPr>
          <p:cNvSpPr>
            <a:spLocks noGrp="1"/>
          </p:cNvSpPr>
          <p:nvPr>
            <p:ph type="dt" sz="half" idx="10"/>
          </p:nvPr>
        </p:nvSpPr>
        <p:spPr/>
        <p:txBody>
          <a:bodyPr/>
          <a:lstStyle/>
          <a:p>
            <a:fld id="{7286C71F-DAD6-49C5-8324-3BF3527BD697}" type="datetimeFigureOut">
              <a:rPr lang="en-US" smtClean="0"/>
              <a:t>5/22/2019</a:t>
            </a:fld>
            <a:endParaRPr lang="en-US"/>
          </a:p>
        </p:txBody>
      </p:sp>
      <p:sp>
        <p:nvSpPr>
          <p:cNvPr id="5" name="Footer Placeholder 4">
            <a:extLst>
              <a:ext uri="{FF2B5EF4-FFF2-40B4-BE49-F238E27FC236}">
                <a16:creationId xmlns:a16="http://schemas.microsoft.com/office/drawing/2014/main" id="{3B522D3B-ED74-44B8-AA17-7ABAE5E13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0064-41C2-441A-B154-986811B4C13A}"/>
              </a:ext>
            </a:extLst>
          </p:cNvPr>
          <p:cNvSpPr>
            <a:spLocks noGrp="1"/>
          </p:cNvSpPr>
          <p:nvPr>
            <p:ph type="sldNum" sz="quarter" idx="12"/>
          </p:nvPr>
        </p:nvSpPr>
        <p:spPr/>
        <p:txBody>
          <a:bodyPr/>
          <a:lstStyle/>
          <a:p>
            <a:fld id="{2A565FDC-F3A1-4CCF-83F6-D66E0CB430D1}" type="slidenum">
              <a:rPr lang="en-US" smtClean="0"/>
              <a:t>‹#›</a:t>
            </a:fld>
            <a:endParaRPr lang="en-US"/>
          </a:p>
        </p:txBody>
      </p:sp>
    </p:spTree>
    <p:extLst>
      <p:ext uri="{BB962C8B-B14F-4D97-AF65-F5344CB8AC3E}">
        <p14:creationId xmlns:p14="http://schemas.microsoft.com/office/powerpoint/2010/main" val="162627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9B18-61F3-4571-BBB7-37F220A1DF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47164D-3C74-4DA1-A25D-96305FE5B9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7E146-5EE9-4B6C-A1A7-FFCBE08FCB37}"/>
              </a:ext>
            </a:extLst>
          </p:cNvPr>
          <p:cNvSpPr>
            <a:spLocks noGrp="1"/>
          </p:cNvSpPr>
          <p:nvPr>
            <p:ph type="dt" sz="half" idx="10"/>
          </p:nvPr>
        </p:nvSpPr>
        <p:spPr/>
        <p:txBody>
          <a:bodyPr/>
          <a:lstStyle/>
          <a:p>
            <a:fld id="{7286C71F-DAD6-49C5-8324-3BF3527BD697}" type="datetimeFigureOut">
              <a:rPr lang="en-US" smtClean="0"/>
              <a:t>5/22/2019</a:t>
            </a:fld>
            <a:endParaRPr lang="en-US"/>
          </a:p>
        </p:txBody>
      </p:sp>
      <p:sp>
        <p:nvSpPr>
          <p:cNvPr id="5" name="Footer Placeholder 4">
            <a:extLst>
              <a:ext uri="{FF2B5EF4-FFF2-40B4-BE49-F238E27FC236}">
                <a16:creationId xmlns:a16="http://schemas.microsoft.com/office/drawing/2014/main" id="{8A1C0FF9-F22E-4900-A9EA-37B69EF6F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EE770-607B-4CB1-AC83-4E74A215F2C2}"/>
              </a:ext>
            </a:extLst>
          </p:cNvPr>
          <p:cNvSpPr>
            <a:spLocks noGrp="1"/>
          </p:cNvSpPr>
          <p:nvPr>
            <p:ph type="sldNum" sz="quarter" idx="12"/>
          </p:nvPr>
        </p:nvSpPr>
        <p:spPr/>
        <p:txBody>
          <a:bodyPr/>
          <a:lstStyle/>
          <a:p>
            <a:fld id="{2A565FDC-F3A1-4CCF-83F6-D66E0CB430D1}" type="slidenum">
              <a:rPr lang="en-US" smtClean="0"/>
              <a:t>‹#›</a:t>
            </a:fld>
            <a:endParaRPr lang="en-US"/>
          </a:p>
        </p:txBody>
      </p:sp>
    </p:spTree>
    <p:extLst>
      <p:ext uri="{BB962C8B-B14F-4D97-AF65-F5344CB8AC3E}">
        <p14:creationId xmlns:p14="http://schemas.microsoft.com/office/powerpoint/2010/main" val="371052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B59610-A46C-4314-83C9-5CD58ECA7B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02420-E920-494E-AAA1-A331507C57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95787-6571-452C-B563-BBAA87655CFB}"/>
              </a:ext>
            </a:extLst>
          </p:cNvPr>
          <p:cNvSpPr>
            <a:spLocks noGrp="1"/>
          </p:cNvSpPr>
          <p:nvPr>
            <p:ph type="dt" sz="half" idx="10"/>
          </p:nvPr>
        </p:nvSpPr>
        <p:spPr/>
        <p:txBody>
          <a:bodyPr/>
          <a:lstStyle/>
          <a:p>
            <a:fld id="{7286C71F-DAD6-49C5-8324-3BF3527BD697}" type="datetimeFigureOut">
              <a:rPr lang="en-US" smtClean="0"/>
              <a:t>5/22/2019</a:t>
            </a:fld>
            <a:endParaRPr lang="en-US"/>
          </a:p>
        </p:txBody>
      </p:sp>
      <p:sp>
        <p:nvSpPr>
          <p:cNvPr id="5" name="Footer Placeholder 4">
            <a:extLst>
              <a:ext uri="{FF2B5EF4-FFF2-40B4-BE49-F238E27FC236}">
                <a16:creationId xmlns:a16="http://schemas.microsoft.com/office/drawing/2014/main" id="{DF5D83D2-818B-49B8-B730-DEF876EF7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B0786-C75C-457C-A2E6-501C9A1786EB}"/>
              </a:ext>
            </a:extLst>
          </p:cNvPr>
          <p:cNvSpPr>
            <a:spLocks noGrp="1"/>
          </p:cNvSpPr>
          <p:nvPr>
            <p:ph type="sldNum" sz="quarter" idx="12"/>
          </p:nvPr>
        </p:nvSpPr>
        <p:spPr/>
        <p:txBody>
          <a:bodyPr/>
          <a:lstStyle/>
          <a:p>
            <a:fld id="{2A565FDC-F3A1-4CCF-83F6-D66E0CB430D1}" type="slidenum">
              <a:rPr lang="en-US" smtClean="0"/>
              <a:t>‹#›</a:t>
            </a:fld>
            <a:endParaRPr lang="en-US"/>
          </a:p>
        </p:txBody>
      </p:sp>
    </p:spTree>
    <p:extLst>
      <p:ext uri="{BB962C8B-B14F-4D97-AF65-F5344CB8AC3E}">
        <p14:creationId xmlns:p14="http://schemas.microsoft.com/office/powerpoint/2010/main" val="2537540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84DF00-F3D9-4E4A-B591-A3E87AA7FFE6}"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3383085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4DF00-F3D9-4E4A-B591-A3E87AA7FFE6}"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9809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5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84DF00-F3D9-4E4A-B591-A3E87AA7FFE6}"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659873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84DF00-F3D9-4E4A-B591-A3E87AA7FFE6}"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2090691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84DF00-F3D9-4E4A-B591-A3E87AA7FFE6}"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452814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84DF00-F3D9-4E4A-B591-A3E87AA7FFE6}"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2380366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4DF00-F3D9-4E4A-B591-A3E87AA7FFE6}"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219414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84DF00-F3D9-4E4A-B591-A3E87AA7FFE6}"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37690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8EA1-B6E7-4ABC-BF98-B6377709CF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68C532-E3EE-47D4-BD57-3F2ED1696C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0651E-CA84-424D-9F0C-ED7794BCDF2F}"/>
              </a:ext>
            </a:extLst>
          </p:cNvPr>
          <p:cNvSpPr>
            <a:spLocks noGrp="1"/>
          </p:cNvSpPr>
          <p:nvPr>
            <p:ph type="dt" sz="half" idx="10"/>
          </p:nvPr>
        </p:nvSpPr>
        <p:spPr/>
        <p:txBody>
          <a:bodyPr/>
          <a:lstStyle/>
          <a:p>
            <a:fld id="{7286C71F-DAD6-49C5-8324-3BF3527BD697}" type="datetimeFigureOut">
              <a:rPr lang="en-US" smtClean="0"/>
              <a:t>5/22/2019</a:t>
            </a:fld>
            <a:endParaRPr lang="en-US"/>
          </a:p>
        </p:txBody>
      </p:sp>
      <p:sp>
        <p:nvSpPr>
          <p:cNvPr id="5" name="Footer Placeholder 4">
            <a:extLst>
              <a:ext uri="{FF2B5EF4-FFF2-40B4-BE49-F238E27FC236}">
                <a16:creationId xmlns:a16="http://schemas.microsoft.com/office/drawing/2014/main" id="{EDDE4421-1F04-40EA-AC47-9B706A8FE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34C5E-BE7D-46CE-BFDA-5AEDD00A5228}"/>
              </a:ext>
            </a:extLst>
          </p:cNvPr>
          <p:cNvSpPr>
            <a:spLocks noGrp="1"/>
          </p:cNvSpPr>
          <p:nvPr>
            <p:ph type="sldNum" sz="quarter" idx="12"/>
          </p:nvPr>
        </p:nvSpPr>
        <p:spPr/>
        <p:txBody>
          <a:bodyPr/>
          <a:lstStyle/>
          <a:p>
            <a:fld id="{2A565FDC-F3A1-4CCF-83F6-D66E0CB430D1}" type="slidenum">
              <a:rPr lang="en-US" smtClean="0"/>
              <a:t>‹#›</a:t>
            </a:fld>
            <a:endParaRPr lang="en-US"/>
          </a:p>
        </p:txBody>
      </p:sp>
    </p:spTree>
    <p:extLst>
      <p:ext uri="{BB962C8B-B14F-4D97-AF65-F5344CB8AC3E}">
        <p14:creationId xmlns:p14="http://schemas.microsoft.com/office/powerpoint/2010/main" val="4254179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84DF00-F3D9-4E4A-B591-A3E87AA7FFE6}"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4258505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4DF00-F3D9-4E4A-B591-A3E87AA7FFE6}"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2761761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4DF00-F3D9-4E4A-B591-A3E87AA7FFE6}"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3608769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79414"/>
            <a:ext cx="10668000" cy="636587"/>
          </a:xfrm>
        </p:spPr>
        <p:txBody>
          <a:bodyPr/>
          <a:lstStyle/>
          <a:p>
            <a:r>
              <a:rPr lang="en-US"/>
              <a:t>Click to edit Master title style</a:t>
            </a:r>
          </a:p>
        </p:txBody>
      </p:sp>
      <p:sp>
        <p:nvSpPr>
          <p:cNvPr id="3" name="Table Placeholder 2"/>
          <p:cNvSpPr>
            <a:spLocks noGrp="1"/>
          </p:cNvSpPr>
          <p:nvPr>
            <p:ph type="tbl" idx="1"/>
          </p:nvPr>
        </p:nvSpPr>
        <p:spPr>
          <a:xfrm>
            <a:off x="914400" y="1295400"/>
            <a:ext cx="10668000" cy="5029200"/>
          </a:xfrm>
        </p:spPr>
        <p:txBody>
          <a:bodyPr/>
          <a:lstStyle/>
          <a:p>
            <a:pPr lvl="0"/>
            <a:endParaRPr lang="en-US" noProof="0"/>
          </a:p>
        </p:txBody>
      </p:sp>
      <p:sp>
        <p:nvSpPr>
          <p:cNvPr id="4" name="Date Placeholder 3"/>
          <p:cNvSpPr>
            <a:spLocks noGrp="1"/>
          </p:cNvSpPr>
          <p:nvPr>
            <p:ph type="dt" sz="half" idx="10"/>
          </p:nvPr>
        </p:nvSpPr>
        <p:spPr>
          <a:xfrm>
            <a:off x="1219200" y="6477001"/>
            <a:ext cx="2641600" cy="23177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267200" y="6477000"/>
            <a:ext cx="4673600" cy="228600"/>
          </a:xfrm>
        </p:spPr>
        <p:txBody>
          <a:bodyPr/>
          <a:lstStyle>
            <a:lvl1pPr>
              <a:defRPr/>
            </a:lvl1pPr>
          </a:lstStyle>
          <a:p>
            <a:pPr>
              <a:defRPr/>
            </a:pPr>
            <a:r>
              <a:rPr lang="en-US"/>
              <a:t>ARC CT-RAMP Review Meeting, February 13, 2008</a:t>
            </a:r>
          </a:p>
        </p:txBody>
      </p:sp>
      <p:sp>
        <p:nvSpPr>
          <p:cNvPr id="6" name="Slide Number Placeholder 5"/>
          <p:cNvSpPr>
            <a:spLocks noGrp="1"/>
          </p:cNvSpPr>
          <p:nvPr>
            <p:ph type="sldNum" sz="quarter" idx="12"/>
          </p:nvPr>
        </p:nvSpPr>
        <p:spPr>
          <a:xfrm>
            <a:off x="9042400" y="6477000"/>
            <a:ext cx="2540000" cy="228600"/>
          </a:xfrm>
        </p:spPr>
        <p:txBody>
          <a:bodyPr/>
          <a:lstStyle>
            <a:lvl1pPr>
              <a:defRPr/>
            </a:lvl1pPr>
          </a:lstStyle>
          <a:p>
            <a:pPr>
              <a:defRPr/>
            </a:pPr>
            <a:fld id="{258CC907-5908-4408-979E-2529F9A6FC4A}" type="slidenum">
              <a:rPr lang="en-US"/>
              <a:pPr>
                <a:defRPr/>
              </a:pPr>
              <a:t>‹#›</a:t>
            </a:fld>
            <a:endParaRPr lang="en-US"/>
          </a:p>
        </p:txBody>
      </p:sp>
    </p:spTree>
    <p:extLst>
      <p:ext uri="{BB962C8B-B14F-4D97-AF65-F5344CB8AC3E}">
        <p14:creationId xmlns:p14="http://schemas.microsoft.com/office/powerpoint/2010/main" val="40627725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23E5-D591-47E7-8524-D7249BF886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69026F-369A-4A6B-AA33-AC165A69F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288897-05BE-43AE-8EE0-66A316397C2C}"/>
              </a:ext>
            </a:extLst>
          </p:cNvPr>
          <p:cNvSpPr>
            <a:spLocks noGrp="1"/>
          </p:cNvSpPr>
          <p:nvPr>
            <p:ph type="dt" sz="half" idx="10"/>
          </p:nvPr>
        </p:nvSpPr>
        <p:spPr/>
        <p:txBody>
          <a:bodyPr/>
          <a:lstStyle/>
          <a:p>
            <a:fld id="{7286C71F-DAD6-49C5-8324-3BF3527BD697}" type="datetimeFigureOut">
              <a:rPr lang="en-US" smtClean="0"/>
              <a:t>5/22/2019</a:t>
            </a:fld>
            <a:endParaRPr lang="en-US"/>
          </a:p>
        </p:txBody>
      </p:sp>
      <p:sp>
        <p:nvSpPr>
          <p:cNvPr id="5" name="Footer Placeholder 4">
            <a:extLst>
              <a:ext uri="{FF2B5EF4-FFF2-40B4-BE49-F238E27FC236}">
                <a16:creationId xmlns:a16="http://schemas.microsoft.com/office/drawing/2014/main" id="{0187EBFB-D60E-4DD5-9C2E-3DED6A0B2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026D2-95BD-440C-AA32-23A9D9981001}"/>
              </a:ext>
            </a:extLst>
          </p:cNvPr>
          <p:cNvSpPr>
            <a:spLocks noGrp="1"/>
          </p:cNvSpPr>
          <p:nvPr>
            <p:ph type="sldNum" sz="quarter" idx="12"/>
          </p:nvPr>
        </p:nvSpPr>
        <p:spPr/>
        <p:txBody>
          <a:bodyPr/>
          <a:lstStyle/>
          <a:p>
            <a:fld id="{2A565FDC-F3A1-4CCF-83F6-D66E0CB430D1}" type="slidenum">
              <a:rPr lang="en-US" smtClean="0"/>
              <a:t>‹#›</a:t>
            </a:fld>
            <a:endParaRPr lang="en-US"/>
          </a:p>
        </p:txBody>
      </p:sp>
    </p:spTree>
    <p:extLst>
      <p:ext uri="{BB962C8B-B14F-4D97-AF65-F5344CB8AC3E}">
        <p14:creationId xmlns:p14="http://schemas.microsoft.com/office/powerpoint/2010/main" val="401748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F7F86-C092-4C0A-BDAA-B8633D8612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C9BEF6-3998-4409-AF35-5C47CD0BBD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D232D8-6525-4D58-B2CF-24E6955C70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7C8C0C-9351-4E9C-BDB6-6F4D5A88B404}"/>
              </a:ext>
            </a:extLst>
          </p:cNvPr>
          <p:cNvSpPr>
            <a:spLocks noGrp="1"/>
          </p:cNvSpPr>
          <p:nvPr>
            <p:ph type="dt" sz="half" idx="10"/>
          </p:nvPr>
        </p:nvSpPr>
        <p:spPr/>
        <p:txBody>
          <a:bodyPr/>
          <a:lstStyle/>
          <a:p>
            <a:fld id="{7286C71F-DAD6-49C5-8324-3BF3527BD697}" type="datetimeFigureOut">
              <a:rPr lang="en-US" smtClean="0"/>
              <a:t>5/22/2019</a:t>
            </a:fld>
            <a:endParaRPr lang="en-US"/>
          </a:p>
        </p:txBody>
      </p:sp>
      <p:sp>
        <p:nvSpPr>
          <p:cNvPr id="6" name="Footer Placeholder 5">
            <a:extLst>
              <a:ext uri="{FF2B5EF4-FFF2-40B4-BE49-F238E27FC236}">
                <a16:creationId xmlns:a16="http://schemas.microsoft.com/office/drawing/2014/main" id="{5DC113B8-A4A4-49DE-A2BA-7A11644B5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468B9-8D7E-4754-B662-005AB18FA688}"/>
              </a:ext>
            </a:extLst>
          </p:cNvPr>
          <p:cNvSpPr>
            <a:spLocks noGrp="1"/>
          </p:cNvSpPr>
          <p:nvPr>
            <p:ph type="sldNum" sz="quarter" idx="12"/>
          </p:nvPr>
        </p:nvSpPr>
        <p:spPr/>
        <p:txBody>
          <a:bodyPr/>
          <a:lstStyle/>
          <a:p>
            <a:fld id="{2A565FDC-F3A1-4CCF-83F6-D66E0CB430D1}" type="slidenum">
              <a:rPr lang="en-US" smtClean="0"/>
              <a:t>‹#›</a:t>
            </a:fld>
            <a:endParaRPr lang="en-US"/>
          </a:p>
        </p:txBody>
      </p:sp>
    </p:spTree>
    <p:extLst>
      <p:ext uri="{BB962C8B-B14F-4D97-AF65-F5344CB8AC3E}">
        <p14:creationId xmlns:p14="http://schemas.microsoft.com/office/powerpoint/2010/main" val="8347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5015-110B-41DE-8FB0-1BEBDF4628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4151BB-23C0-4E36-86B9-F84CCA2EE0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DFCFA5-9671-46CA-819F-B61CE6B05B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FCECB5-1E79-4534-A8DA-A144E9648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25F3C9-A0C3-46C5-A32C-D800CF27CB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79FF15-0874-402B-A640-C29FB9AEBD2D}"/>
              </a:ext>
            </a:extLst>
          </p:cNvPr>
          <p:cNvSpPr>
            <a:spLocks noGrp="1"/>
          </p:cNvSpPr>
          <p:nvPr>
            <p:ph type="dt" sz="half" idx="10"/>
          </p:nvPr>
        </p:nvSpPr>
        <p:spPr/>
        <p:txBody>
          <a:bodyPr/>
          <a:lstStyle/>
          <a:p>
            <a:fld id="{7286C71F-DAD6-49C5-8324-3BF3527BD697}" type="datetimeFigureOut">
              <a:rPr lang="en-US" smtClean="0"/>
              <a:t>5/22/2019</a:t>
            </a:fld>
            <a:endParaRPr lang="en-US"/>
          </a:p>
        </p:txBody>
      </p:sp>
      <p:sp>
        <p:nvSpPr>
          <p:cNvPr id="8" name="Footer Placeholder 7">
            <a:extLst>
              <a:ext uri="{FF2B5EF4-FFF2-40B4-BE49-F238E27FC236}">
                <a16:creationId xmlns:a16="http://schemas.microsoft.com/office/drawing/2014/main" id="{315D644D-18B2-4D73-AD88-BA4F85026C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B04DCC-8C40-4954-8513-3833AFE4400B}"/>
              </a:ext>
            </a:extLst>
          </p:cNvPr>
          <p:cNvSpPr>
            <a:spLocks noGrp="1"/>
          </p:cNvSpPr>
          <p:nvPr>
            <p:ph type="sldNum" sz="quarter" idx="12"/>
          </p:nvPr>
        </p:nvSpPr>
        <p:spPr/>
        <p:txBody>
          <a:bodyPr/>
          <a:lstStyle/>
          <a:p>
            <a:fld id="{2A565FDC-F3A1-4CCF-83F6-D66E0CB430D1}" type="slidenum">
              <a:rPr lang="en-US" smtClean="0"/>
              <a:t>‹#›</a:t>
            </a:fld>
            <a:endParaRPr lang="en-US"/>
          </a:p>
        </p:txBody>
      </p:sp>
    </p:spTree>
    <p:extLst>
      <p:ext uri="{BB962C8B-B14F-4D97-AF65-F5344CB8AC3E}">
        <p14:creationId xmlns:p14="http://schemas.microsoft.com/office/powerpoint/2010/main" val="3853031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C6AE-1EBB-4B1E-B1B1-28A75E5FEE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0F4C33-F0CC-46EF-B983-E01A176C05A1}"/>
              </a:ext>
            </a:extLst>
          </p:cNvPr>
          <p:cNvSpPr>
            <a:spLocks noGrp="1"/>
          </p:cNvSpPr>
          <p:nvPr>
            <p:ph type="dt" sz="half" idx="10"/>
          </p:nvPr>
        </p:nvSpPr>
        <p:spPr/>
        <p:txBody>
          <a:bodyPr/>
          <a:lstStyle/>
          <a:p>
            <a:fld id="{7286C71F-DAD6-49C5-8324-3BF3527BD697}" type="datetimeFigureOut">
              <a:rPr lang="en-US" smtClean="0"/>
              <a:t>5/22/2019</a:t>
            </a:fld>
            <a:endParaRPr lang="en-US"/>
          </a:p>
        </p:txBody>
      </p:sp>
      <p:sp>
        <p:nvSpPr>
          <p:cNvPr id="4" name="Footer Placeholder 3">
            <a:extLst>
              <a:ext uri="{FF2B5EF4-FFF2-40B4-BE49-F238E27FC236}">
                <a16:creationId xmlns:a16="http://schemas.microsoft.com/office/drawing/2014/main" id="{D9E7A0FF-0D5B-4FEC-B6C7-F3A7C0CEB5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88214A-4C6A-49E9-A88C-9AE32F18B25E}"/>
              </a:ext>
            </a:extLst>
          </p:cNvPr>
          <p:cNvSpPr>
            <a:spLocks noGrp="1"/>
          </p:cNvSpPr>
          <p:nvPr>
            <p:ph type="sldNum" sz="quarter" idx="12"/>
          </p:nvPr>
        </p:nvSpPr>
        <p:spPr/>
        <p:txBody>
          <a:bodyPr/>
          <a:lstStyle/>
          <a:p>
            <a:fld id="{2A565FDC-F3A1-4CCF-83F6-D66E0CB430D1}" type="slidenum">
              <a:rPr lang="en-US" smtClean="0"/>
              <a:t>‹#›</a:t>
            </a:fld>
            <a:endParaRPr lang="en-US"/>
          </a:p>
        </p:txBody>
      </p:sp>
    </p:spTree>
    <p:extLst>
      <p:ext uri="{BB962C8B-B14F-4D97-AF65-F5344CB8AC3E}">
        <p14:creationId xmlns:p14="http://schemas.microsoft.com/office/powerpoint/2010/main" val="224504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FD4B4-058C-4611-A7CC-2AEAC3808554}"/>
              </a:ext>
            </a:extLst>
          </p:cNvPr>
          <p:cNvSpPr>
            <a:spLocks noGrp="1"/>
          </p:cNvSpPr>
          <p:nvPr>
            <p:ph type="dt" sz="half" idx="10"/>
          </p:nvPr>
        </p:nvSpPr>
        <p:spPr/>
        <p:txBody>
          <a:bodyPr/>
          <a:lstStyle/>
          <a:p>
            <a:fld id="{7286C71F-DAD6-49C5-8324-3BF3527BD697}" type="datetimeFigureOut">
              <a:rPr lang="en-US" smtClean="0"/>
              <a:t>5/22/2019</a:t>
            </a:fld>
            <a:endParaRPr lang="en-US"/>
          </a:p>
        </p:txBody>
      </p:sp>
      <p:sp>
        <p:nvSpPr>
          <p:cNvPr id="3" name="Footer Placeholder 2">
            <a:extLst>
              <a:ext uri="{FF2B5EF4-FFF2-40B4-BE49-F238E27FC236}">
                <a16:creationId xmlns:a16="http://schemas.microsoft.com/office/drawing/2014/main" id="{5BBFB023-3E03-4485-BC20-23A40AA9B7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007DCA-D8CB-421F-8FFC-8153F3C2C53C}"/>
              </a:ext>
            </a:extLst>
          </p:cNvPr>
          <p:cNvSpPr>
            <a:spLocks noGrp="1"/>
          </p:cNvSpPr>
          <p:nvPr>
            <p:ph type="sldNum" sz="quarter" idx="12"/>
          </p:nvPr>
        </p:nvSpPr>
        <p:spPr/>
        <p:txBody>
          <a:bodyPr/>
          <a:lstStyle/>
          <a:p>
            <a:fld id="{2A565FDC-F3A1-4CCF-83F6-D66E0CB430D1}" type="slidenum">
              <a:rPr lang="en-US" smtClean="0"/>
              <a:t>‹#›</a:t>
            </a:fld>
            <a:endParaRPr lang="en-US"/>
          </a:p>
        </p:txBody>
      </p:sp>
    </p:spTree>
    <p:extLst>
      <p:ext uri="{BB962C8B-B14F-4D97-AF65-F5344CB8AC3E}">
        <p14:creationId xmlns:p14="http://schemas.microsoft.com/office/powerpoint/2010/main" val="237261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1324-637D-4C0C-A3C4-4C37B1701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443F15-1B98-4D1F-A084-9F51AD7892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4BDC6A-8C0C-465B-9406-EA7E2E25A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1F6F15-240B-44DD-A34F-FE66A67C998F}"/>
              </a:ext>
            </a:extLst>
          </p:cNvPr>
          <p:cNvSpPr>
            <a:spLocks noGrp="1"/>
          </p:cNvSpPr>
          <p:nvPr>
            <p:ph type="dt" sz="half" idx="10"/>
          </p:nvPr>
        </p:nvSpPr>
        <p:spPr/>
        <p:txBody>
          <a:bodyPr/>
          <a:lstStyle/>
          <a:p>
            <a:fld id="{7286C71F-DAD6-49C5-8324-3BF3527BD697}" type="datetimeFigureOut">
              <a:rPr lang="en-US" smtClean="0"/>
              <a:t>5/22/2019</a:t>
            </a:fld>
            <a:endParaRPr lang="en-US"/>
          </a:p>
        </p:txBody>
      </p:sp>
      <p:sp>
        <p:nvSpPr>
          <p:cNvPr id="6" name="Footer Placeholder 5">
            <a:extLst>
              <a:ext uri="{FF2B5EF4-FFF2-40B4-BE49-F238E27FC236}">
                <a16:creationId xmlns:a16="http://schemas.microsoft.com/office/drawing/2014/main" id="{3FEF229E-243E-40A4-9D0F-23E688725F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23EC81-F125-4022-B933-906C70F81EFE}"/>
              </a:ext>
            </a:extLst>
          </p:cNvPr>
          <p:cNvSpPr>
            <a:spLocks noGrp="1"/>
          </p:cNvSpPr>
          <p:nvPr>
            <p:ph type="sldNum" sz="quarter" idx="12"/>
          </p:nvPr>
        </p:nvSpPr>
        <p:spPr/>
        <p:txBody>
          <a:bodyPr/>
          <a:lstStyle/>
          <a:p>
            <a:fld id="{2A565FDC-F3A1-4CCF-83F6-D66E0CB430D1}" type="slidenum">
              <a:rPr lang="en-US" smtClean="0"/>
              <a:t>‹#›</a:t>
            </a:fld>
            <a:endParaRPr lang="en-US"/>
          </a:p>
        </p:txBody>
      </p:sp>
    </p:spTree>
    <p:extLst>
      <p:ext uri="{BB962C8B-B14F-4D97-AF65-F5344CB8AC3E}">
        <p14:creationId xmlns:p14="http://schemas.microsoft.com/office/powerpoint/2010/main" val="165238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3C52-B6EE-4AAB-9130-2E4BFC3FB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35149E-5CA4-4CF1-8FDF-D7566A01A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195408-0931-4104-9F06-3DF44079D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AE72B0-2104-4777-9CA2-C6EF3BC091A0}"/>
              </a:ext>
            </a:extLst>
          </p:cNvPr>
          <p:cNvSpPr>
            <a:spLocks noGrp="1"/>
          </p:cNvSpPr>
          <p:nvPr>
            <p:ph type="dt" sz="half" idx="10"/>
          </p:nvPr>
        </p:nvSpPr>
        <p:spPr/>
        <p:txBody>
          <a:bodyPr/>
          <a:lstStyle/>
          <a:p>
            <a:fld id="{7286C71F-DAD6-49C5-8324-3BF3527BD697}" type="datetimeFigureOut">
              <a:rPr lang="en-US" smtClean="0"/>
              <a:t>5/22/2019</a:t>
            </a:fld>
            <a:endParaRPr lang="en-US"/>
          </a:p>
        </p:txBody>
      </p:sp>
      <p:sp>
        <p:nvSpPr>
          <p:cNvPr id="6" name="Footer Placeholder 5">
            <a:extLst>
              <a:ext uri="{FF2B5EF4-FFF2-40B4-BE49-F238E27FC236}">
                <a16:creationId xmlns:a16="http://schemas.microsoft.com/office/drawing/2014/main" id="{F8D4570E-54BF-488F-B419-18148FFFB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769817-DB92-49DD-B341-656176A5088B}"/>
              </a:ext>
            </a:extLst>
          </p:cNvPr>
          <p:cNvSpPr>
            <a:spLocks noGrp="1"/>
          </p:cNvSpPr>
          <p:nvPr>
            <p:ph type="sldNum" sz="quarter" idx="12"/>
          </p:nvPr>
        </p:nvSpPr>
        <p:spPr/>
        <p:txBody>
          <a:bodyPr/>
          <a:lstStyle/>
          <a:p>
            <a:fld id="{2A565FDC-F3A1-4CCF-83F6-D66E0CB430D1}" type="slidenum">
              <a:rPr lang="en-US" smtClean="0"/>
              <a:t>‹#›</a:t>
            </a:fld>
            <a:endParaRPr lang="en-US"/>
          </a:p>
        </p:txBody>
      </p:sp>
    </p:spTree>
    <p:extLst>
      <p:ext uri="{BB962C8B-B14F-4D97-AF65-F5344CB8AC3E}">
        <p14:creationId xmlns:p14="http://schemas.microsoft.com/office/powerpoint/2010/main" val="343145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336751-745F-4133-83A8-05CC5B23B6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92DD69-2B9B-42AE-BFB9-21CFD54548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CCCF7-7FD6-4848-A1BB-4EB4139C0E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6C71F-DAD6-49C5-8324-3BF3527BD697}" type="datetimeFigureOut">
              <a:rPr lang="en-US" smtClean="0"/>
              <a:t>5/22/2019</a:t>
            </a:fld>
            <a:endParaRPr lang="en-US"/>
          </a:p>
        </p:txBody>
      </p:sp>
      <p:sp>
        <p:nvSpPr>
          <p:cNvPr id="5" name="Footer Placeholder 4">
            <a:extLst>
              <a:ext uri="{FF2B5EF4-FFF2-40B4-BE49-F238E27FC236}">
                <a16:creationId xmlns:a16="http://schemas.microsoft.com/office/drawing/2014/main" id="{CE7A2983-7376-448C-A568-575DB6CA89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788BD9-4FDD-4CEB-86E8-5B76CF6E7D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65FDC-F3A1-4CCF-83F6-D66E0CB430D1}" type="slidenum">
              <a:rPr lang="en-US" smtClean="0"/>
              <a:t>‹#›</a:t>
            </a:fld>
            <a:endParaRPr lang="en-US"/>
          </a:p>
        </p:txBody>
      </p:sp>
    </p:spTree>
    <p:extLst>
      <p:ext uri="{BB962C8B-B14F-4D97-AF65-F5344CB8AC3E}">
        <p14:creationId xmlns:p14="http://schemas.microsoft.com/office/powerpoint/2010/main" val="365975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7019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fld id="{1084DF00-F3D9-4E4A-B591-A3E87AA7FFE6}" type="datetimeFigureOut">
              <a:rPr lang="en-US" smtClean="0"/>
              <a:pPr/>
              <a:t>5/17/2019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4D728D56-56E5-9F4E-820E-A195734D961A}" type="slidenum">
              <a:rPr lang="en-US" smtClean="0"/>
              <a:pPr/>
              <a:t>‹#›</a:t>
            </a:fld>
            <a:endParaRPr lang="en-US" dirty="0"/>
          </a:p>
        </p:txBody>
      </p:sp>
    </p:spTree>
    <p:extLst>
      <p:ext uri="{BB962C8B-B14F-4D97-AF65-F5344CB8AC3E}">
        <p14:creationId xmlns:p14="http://schemas.microsoft.com/office/powerpoint/2010/main" val="4053303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b="1" kern="1200">
          <a:solidFill>
            <a:srgbClr val="F26522"/>
          </a:solidFill>
          <a:latin typeface="Trebuchet MS" charset="0"/>
          <a:ea typeface="Trebuchet MS" charset="0"/>
          <a:cs typeface="Trebuchet MS" charset="0"/>
        </a:defRPr>
      </a:lvl1pPr>
    </p:titleStyle>
    <p:bodyStyle>
      <a:lvl1pPr marL="465138" indent="-454025" algn="l" defTabSz="914400" rtl="0" eaLnBrk="1" latinLnBrk="0" hangingPunct="1">
        <a:lnSpc>
          <a:spcPct val="90000"/>
        </a:lnSpc>
        <a:spcBef>
          <a:spcPts val="0"/>
        </a:spcBef>
        <a:spcAft>
          <a:spcPts val="900"/>
        </a:spcAft>
        <a:buClr>
          <a:srgbClr val="E76221"/>
        </a:buClr>
        <a:buFont typeface="ArialUnicodeMS" charset="0"/>
        <a:buChar char="➤"/>
        <a:tabLst/>
        <a:defRPr sz="2800" kern="1200">
          <a:solidFill>
            <a:srgbClr val="58595B"/>
          </a:solidFill>
          <a:latin typeface="Trebuchet MS" charset="0"/>
          <a:ea typeface="Trebuchet MS" charset="0"/>
          <a:cs typeface="Trebuchet MS" charset="0"/>
        </a:defRPr>
      </a:lvl1pPr>
      <a:lvl2pPr marL="685800" indent="-228600" algn="l" defTabSz="914400" rtl="0" eaLnBrk="1" latinLnBrk="0" hangingPunct="1">
        <a:lnSpc>
          <a:spcPct val="90000"/>
        </a:lnSpc>
        <a:spcBef>
          <a:spcPts val="0"/>
        </a:spcBef>
        <a:spcAft>
          <a:spcPts val="600"/>
        </a:spcAft>
        <a:buClr>
          <a:srgbClr val="15567E"/>
        </a:buClr>
        <a:buFont typeface="Wingdings" charset="2"/>
        <a:buChar char="§"/>
        <a:defRPr sz="2400" kern="1200">
          <a:solidFill>
            <a:srgbClr val="58595B"/>
          </a:solidFill>
          <a:latin typeface="Trebuchet MS" charset="0"/>
          <a:ea typeface="Trebuchet MS" charset="0"/>
          <a:cs typeface="Trebuchet MS" charset="0"/>
        </a:defRPr>
      </a:lvl2pPr>
      <a:lvl3pPr marL="1036638" indent="-349250" algn="l" defTabSz="914400" rtl="0" eaLnBrk="1" latinLnBrk="0" hangingPunct="1">
        <a:lnSpc>
          <a:spcPct val="90000"/>
        </a:lnSpc>
        <a:spcBef>
          <a:spcPts val="0"/>
        </a:spcBef>
        <a:spcAft>
          <a:spcPts val="600"/>
        </a:spcAft>
        <a:buClr>
          <a:schemeClr val="tx1">
            <a:lumMod val="50000"/>
            <a:lumOff val="50000"/>
          </a:schemeClr>
        </a:buClr>
        <a:buSzPct val="75000"/>
        <a:buFont typeface="ZapfDingbatsITC" charset="0"/>
        <a:buChar char="✦"/>
        <a:tabLst/>
        <a:defRPr sz="2000" kern="1200">
          <a:solidFill>
            <a:srgbClr val="58595B"/>
          </a:solidFill>
          <a:latin typeface="Trebuchet MS" charset="0"/>
          <a:ea typeface="Trebuchet MS" charset="0"/>
          <a:cs typeface="Trebuchet MS" charset="0"/>
        </a:defRPr>
      </a:lvl3pPr>
      <a:lvl4pPr marL="1374775" indent="-338138" algn="l" defTabSz="914400" rtl="0" eaLnBrk="1" latinLnBrk="0" hangingPunct="1">
        <a:lnSpc>
          <a:spcPct val="90000"/>
        </a:lnSpc>
        <a:spcBef>
          <a:spcPts val="0"/>
        </a:spcBef>
        <a:spcAft>
          <a:spcPts val="600"/>
        </a:spcAft>
        <a:buClr>
          <a:srgbClr val="E76221"/>
        </a:buClr>
        <a:buSzPct val="75000"/>
        <a:buFont typeface="Wingdings" charset="2"/>
        <a:buChar char="ü"/>
        <a:tabLst/>
        <a:defRPr sz="1800" kern="1200">
          <a:solidFill>
            <a:srgbClr val="58595B"/>
          </a:solidFill>
          <a:latin typeface="Trebuchet MS" charset="0"/>
          <a:ea typeface="Trebuchet MS" charset="0"/>
          <a:cs typeface="Trebuchet MS" charset="0"/>
        </a:defRPr>
      </a:lvl4pPr>
      <a:lvl5pPr marL="1781175" marR="0" indent="-406400" algn="l" defTabSz="914400" rtl="0" eaLnBrk="1" fontAlgn="auto" latinLnBrk="0" hangingPunct="1">
        <a:lnSpc>
          <a:spcPct val="90000"/>
        </a:lnSpc>
        <a:spcBef>
          <a:spcPts val="0"/>
        </a:spcBef>
        <a:spcAft>
          <a:spcPts val="600"/>
        </a:spcAft>
        <a:buClr>
          <a:schemeClr val="bg1">
            <a:lumMod val="50000"/>
          </a:schemeClr>
        </a:buClr>
        <a:buSzTx/>
        <a:buFont typeface=".AppleSystemUIFont" charset="-120"/>
        <a:buChar char="–"/>
        <a:tabLst/>
        <a:defRPr sz="1800" kern="1200">
          <a:solidFill>
            <a:srgbClr val="58595B"/>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rousseau@atlantarefgional.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D774-2234-4539-8D07-3927407033C1}"/>
              </a:ext>
            </a:extLst>
          </p:cNvPr>
          <p:cNvSpPr>
            <a:spLocks noGrp="1"/>
          </p:cNvSpPr>
          <p:nvPr>
            <p:ph type="ctrTitle"/>
          </p:nvPr>
        </p:nvSpPr>
        <p:spPr>
          <a:xfrm>
            <a:off x="1524000" y="295427"/>
            <a:ext cx="9144000" cy="2387600"/>
          </a:xfrm>
        </p:spPr>
        <p:txBody>
          <a:bodyPr>
            <a:normAutofit/>
          </a:bodyPr>
          <a:lstStyle/>
          <a:p>
            <a:r>
              <a:rPr lang="en-US" sz="3600" dirty="0"/>
              <a:t>Practical Methods to Integrate Transportation-Land Use / Regional Economics with a Travel Demand Model for Evaluating Policy Outcomes at the Atlanta Regional Commission</a:t>
            </a:r>
          </a:p>
        </p:txBody>
      </p:sp>
      <p:sp>
        <p:nvSpPr>
          <p:cNvPr id="3" name="Subtitle 2">
            <a:extLst>
              <a:ext uri="{FF2B5EF4-FFF2-40B4-BE49-F238E27FC236}">
                <a16:creationId xmlns:a16="http://schemas.microsoft.com/office/drawing/2014/main" id="{EA899B4D-E644-42B0-9BED-4327D07C0ABE}"/>
              </a:ext>
            </a:extLst>
          </p:cNvPr>
          <p:cNvSpPr>
            <a:spLocks noGrp="1"/>
          </p:cNvSpPr>
          <p:nvPr>
            <p:ph type="subTitle" idx="1"/>
          </p:nvPr>
        </p:nvSpPr>
        <p:spPr>
          <a:xfrm>
            <a:off x="1524000" y="3602038"/>
            <a:ext cx="9144000" cy="2774908"/>
          </a:xfrm>
        </p:spPr>
        <p:txBody>
          <a:bodyPr>
            <a:normAutofit/>
          </a:bodyPr>
          <a:lstStyle/>
          <a:p>
            <a:r>
              <a:rPr lang="en-US" dirty="0"/>
              <a:t>TRB Transportation Planning Applications Conference</a:t>
            </a:r>
          </a:p>
          <a:p>
            <a:endParaRPr lang="en-US" dirty="0"/>
          </a:p>
          <a:p>
            <a:r>
              <a:rPr lang="en-US" dirty="0"/>
              <a:t>Portland, Oregon, June 2019</a:t>
            </a:r>
          </a:p>
          <a:p>
            <a:endParaRPr lang="en-US" dirty="0"/>
          </a:p>
          <a:p>
            <a:r>
              <a:rPr lang="en-US" dirty="0"/>
              <a:t>Guy Rousseau, Atlanta Regional Commission</a:t>
            </a:r>
          </a:p>
          <a:p>
            <a:r>
              <a:rPr lang="en-US" dirty="0">
                <a:hlinkClick r:id="rId2"/>
              </a:rPr>
              <a:t>grousseau@atlantaregional.org</a:t>
            </a:r>
            <a:endParaRPr lang="en-US" dirty="0"/>
          </a:p>
          <a:p>
            <a:endParaRPr lang="en-US" dirty="0"/>
          </a:p>
        </p:txBody>
      </p:sp>
    </p:spTree>
    <p:extLst>
      <p:ext uri="{BB962C8B-B14F-4D97-AF65-F5344CB8AC3E}">
        <p14:creationId xmlns:p14="http://schemas.microsoft.com/office/powerpoint/2010/main" val="422247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1248" y="347471"/>
            <a:ext cx="7594819" cy="812869"/>
          </a:xfrm>
        </p:spPr>
        <p:txBody>
          <a:bodyPr anchor="t">
            <a:normAutofit/>
          </a:bodyPr>
          <a:lstStyle/>
          <a:p>
            <a:r>
              <a:rPr lang="en-US" sz="3200" dirty="0">
                <a:ea typeface="+mn-ea"/>
                <a:cs typeface="+mn-cs"/>
              </a:rPr>
              <a:t>Integrated Model Methodologies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78563922"/>
              </p:ext>
            </p:extLst>
          </p:nvPr>
        </p:nvGraphicFramePr>
        <p:xfrm>
          <a:off x="1965960" y="901522"/>
          <a:ext cx="9251539" cy="58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680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47472"/>
            <a:ext cx="7594819" cy="795528"/>
          </a:xfrm>
        </p:spPr>
        <p:txBody>
          <a:bodyPr anchor="t">
            <a:normAutofit/>
          </a:bodyPr>
          <a:lstStyle/>
          <a:p>
            <a:r>
              <a:rPr lang="en-US" sz="3200" dirty="0">
                <a:ea typeface="+mn-ea"/>
                <a:cs typeface="+mn-cs"/>
              </a:rPr>
              <a:t>Model Input Options</a:t>
            </a:r>
          </a:p>
        </p:txBody>
      </p:sp>
      <p:pic>
        <p:nvPicPr>
          <p:cNvPr id="4" name="Picture 3">
            <a:extLst>
              <a:ext uri="{FF2B5EF4-FFF2-40B4-BE49-F238E27FC236}">
                <a16:creationId xmlns:a16="http://schemas.microsoft.com/office/drawing/2014/main" id="{77CA0038-6258-4101-82D5-83C61A086AE0}"/>
              </a:ext>
            </a:extLst>
          </p:cNvPr>
          <p:cNvPicPr>
            <a:picLocks/>
          </p:cNvPicPr>
          <p:nvPr/>
        </p:nvPicPr>
        <p:blipFill>
          <a:blip r:embed="rId2"/>
          <a:stretch>
            <a:fillRect/>
          </a:stretch>
        </p:blipFill>
        <p:spPr>
          <a:xfrm>
            <a:off x="1715196" y="811369"/>
            <a:ext cx="8935632" cy="6000911"/>
          </a:xfrm>
          <a:prstGeom prst="rect">
            <a:avLst/>
          </a:prstGeom>
          <a:ln w="12700">
            <a:solidFill>
              <a:schemeClr val="tx1"/>
            </a:solidFill>
          </a:ln>
        </p:spPr>
      </p:pic>
    </p:spTree>
    <p:extLst>
      <p:ext uri="{BB962C8B-B14F-4D97-AF65-F5344CB8AC3E}">
        <p14:creationId xmlns:p14="http://schemas.microsoft.com/office/powerpoint/2010/main" val="388860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18" y="347472"/>
            <a:ext cx="9499001" cy="786384"/>
          </a:xfrm>
        </p:spPr>
        <p:txBody>
          <a:bodyPr anchor="t">
            <a:normAutofit/>
          </a:bodyPr>
          <a:lstStyle/>
          <a:p>
            <a:pPr algn="l"/>
            <a:r>
              <a:rPr lang="en-US" sz="3200" dirty="0">
                <a:ea typeface="+mn-ea"/>
                <a:cs typeface="+mn-cs"/>
              </a:rPr>
              <a:t>Framework</a:t>
            </a:r>
          </a:p>
        </p:txBody>
      </p:sp>
      <p:graphicFrame>
        <p:nvGraphicFramePr>
          <p:cNvPr id="4" name="Content Placeholder 3"/>
          <p:cNvGraphicFramePr>
            <a:graphicFrameLocks noGrp="1"/>
          </p:cNvGraphicFramePr>
          <p:nvPr>
            <p:ph idx="1"/>
            <p:extLst/>
          </p:nvPr>
        </p:nvGraphicFramePr>
        <p:xfrm>
          <a:off x="502276" y="193183"/>
          <a:ext cx="11487955" cy="6529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094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844476" y="347472"/>
            <a:ext cx="9156548" cy="808975"/>
          </a:xfrm>
          <a:prstGeom prst="rect">
            <a:avLst/>
          </a:prstGeom>
          <a:noFill/>
          <a:ln w="9525" algn="in">
            <a:noFill/>
            <a:miter lim="800000"/>
            <a:headEnd/>
            <a:tailEnd/>
          </a:ln>
          <a:effectLst/>
        </p:spPr>
        <p:txBody>
          <a:bodyPr lIns="36576" tIns="36576" rIns="36576" bIns="36576"/>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26522"/>
                </a:solidFill>
                <a:effectLst/>
                <a:uLnTx/>
                <a:uFillTx/>
                <a:latin typeface="Trebuchet MS" charset="0"/>
                <a:ea typeface="+mn-ea"/>
                <a:cs typeface="+mn-cs"/>
              </a:rPr>
              <a:t>Growth Scenarios &amp; Policies Examined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8000"/>
              </a:solidFill>
              <a:effectLst/>
              <a:uLnTx/>
              <a:uFillTx/>
              <a:latin typeface="Tw Cen MT Condensed Extra Bold" pitchFamily="34" charset="0"/>
              <a:ea typeface="+mn-ea"/>
              <a:cs typeface="+mn-cs"/>
            </a:endParaRPr>
          </a:p>
        </p:txBody>
      </p:sp>
      <p:grpSp>
        <p:nvGrpSpPr>
          <p:cNvPr id="2" name="Group 1">
            <a:extLst>
              <a:ext uri="{FF2B5EF4-FFF2-40B4-BE49-F238E27FC236}">
                <a16:creationId xmlns:a16="http://schemas.microsoft.com/office/drawing/2014/main" id="{85DB35B5-50AE-4DBD-8EE6-6B7BEA96F47D}"/>
              </a:ext>
            </a:extLst>
          </p:cNvPr>
          <p:cNvGrpSpPr/>
          <p:nvPr/>
        </p:nvGrpSpPr>
        <p:grpSpPr>
          <a:xfrm>
            <a:off x="3334305" y="1468779"/>
            <a:ext cx="5990368" cy="4556599"/>
            <a:chOff x="3334305" y="1468779"/>
            <a:chExt cx="5990368" cy="4556599"/>
          </a:xfrm>
        </p:grpSpPr>
        <p:sp>
          <p:nvSpPr>
            <p:cNvPr id="3" name="Freeform: Shape 2">
              <a:extLst>
                <a:ext uri="{FF2B5EF4-FFF2-40B4-BE49-F238E27FC236}">
                  <a16:creationId xmlns:a16="http://schemas.microsoft.com/office/drawing/2014/main" id="{066CA708-14E1-478B-A343-CA83CA88AE44}"/>
                </a:ext>
              </a:extLst>
            </p:cNvPr>
            <p:cNvSpPr/>
            <p:nvPr/>
          </p:nvSpPr>
          <p:spPr>
            <a:xfrm rot="21600000">
              <a:off x="3560113" y="1468779"/>
              <a:ext cx="5764560" cy="451617"/>
            </a:xfrm>
            <a:custGeom>
              <a:avLst/>
              <a:gdLst>
                <a:gd name="connsiteX0" fmla="*/ 0 w 5764560"/>
                <a:gd name="connsiteY0" fmla="*/ 0 h 451615"/>
                <a:gd name="connsiteX1" fmla="*/ 5538753 w 5764560"/>
                <a:gd name="connsiteY1" fmla="*/ 0 h 451615"/>
                <a:gd name="connsiteX2" fmla="*/ 5764560 w 5764560"/>
                <a:gd name="connsiteY2" fmla="*/ 225808 h 451615"/>
                <a:gd name="connsiteX3" fmla="*/ 5538753 w 5764560"/>
                <a:gd name="connsiteY3" fmla="*/ 451615 h 451615"/>
                <a:gd name="connsiteX4" fmla="*/ 0 w 5764560"/>
                <a:gd name="connsiteY4" fmla="*/ 451615 h 451615"/>
                <a:gd name="connsiteX5" fmla="*/ 0 w 5764560"/>
                <a:gd name="connsiteY5" fmla="*/ 0 h 45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4560" h="451615">
                  <a:moveTo>
                    <a:pt x="5764560" y="451614"/>
                  </a:moveTo>
                  <a:lnTo>
                    <a:pt x="225807" y="451614"/>
                  </a:lnTo>
                  <a:lnTo>
                    <a:pt x="0" y="225807"/>
                  </a:lnTo>
                  <a:lnTo>
                    <a:pt x="225807" y="1"/>
                  </a:lnTo>
                  <a:lnTo>
                    <a:pt x="5764560" y="1"/>
                  </a:lnTo>
                  <a:lnTo>
                    <a:pt x="5764560" y="45161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12054" tIns="106681" rIns="199136" bIns="106681"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Base Case</a:t>
              </a:r>
            </a:p>
          </p:txBody>
        </p:sp>
        <p:sp>
          <p:nvSpPr>
            <p:cNvPr id="4" name="Oval 3">
              <a:extLst>
                <a:ext uri="{FF2B5EF4-FFF2-40B4-BE49-F238E27FC236}">
                  <a16:creationId xmlns:a16="http://schemas.microsoft.com/office/drawing/2014/main" id="{5E90743C-8E60-4776-B9EB-E57E2E5A8F2E}"/>
                </a:ext>
              </a:extLst>
            </p:cNvPr>
            <p:cNvSpPr/>
            <p:nvPr/>
          </p:nvSpPr>
          <p:spPr>
            <a:xfrm>
              <a:off x="3334305" y="1468780"/>
              <a:ext cx="451615" cy="451615"/>
            </a:xfrm>
            <a:prstGeom prst="ellipse">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5" name="Freeform: Shape 4">
              <a:extLst>
                <a:ext uri="{FF2B5EF4-FFF2-40B4-BE49-F238E27FC236}">
                  <a16:creationId xmlns:a16="http://schemas.microsoft.com/office/drawing/2014/main" id="{3C3820B0-4D1D-4E88-9E09-4B6C85383E52}"/>
                </a:ext>
              </a:extLst>
            </p:cNvPr>
            <p:cNvSpPr/>
            <p:nvPr/>
          </p:nvSpPr>
          <p:spPr>
            <a:xfrm rot="21600000">
              <a:off x="3560113" y="2055205"/>
              <a:ext cx="5764560" cy="451617"/>
            </a:xfrm>
            <a:custGeom>
              <a:avLst/>
              <a:gdLst>
                <a:gd name="connsiteX0" fmla="*/ 0 w 5764560"/>
                <a:gd name="connsiteY0" fmla="*/ 0 h 451615"/>
                <a:gd name="connsiteX1" fmla="*/ 5538753 w 5764560"/>
                <a:gd name="connsiteY1" fmla="*/ 0 h 451615"/>
                <a:gd name="connsiteX2" fmla="*/ 5764560 w 5764560"/>
                <a:gd name="connsiteY2" fmla="*/ 225808 h 451615"/>
                <a:gd name="connsiteX3" fmla="*/ 5538753 w 5764560"/>
                <a:gd name="connsiteY3" fmla="*/ 451615 h 451615"/>
                <a:gd name="connsiteX4" fmla="*/ 0 w 5764560"/>
                <a:gd name="connsiteY4" fmla="*/ 451615 h 451615"/>
                <a:gd name="connsiteX5" fmla="*/ 0 w 5764560"/>
                <a:gd name="connsiteY5" fmla="*/ 0 h 45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4560" h="451615">
                  <a:moveTo>
                    <a:pt x="5764560" y="451614"/>
                  </a:moveTo>
                  <a:lnTo>
                    <a:pt x="225807" y="451614"/>
                  </a:lnTo>
                  <a:lnTo>
                    <a:pt x="0" y="225807"/>
                  </a:lnTo>
                  <a:lnTo>
                    <a:pt x="225807" y="1"/>
                  </a:lnTo>
                  <a:lnTo>
                    <a:pt x="5764560" y="1"/>
                  </a:lnTo>
                  <a:lnTo>
                    <a:pt x="5764560" y="45161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2054" tIns="106681" rIns="199136" bIns="106681"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Concentrated Growth</a:t>
              </a:r>
            </a:p>
          </p:txBody>
        </p:sp>
        <p:sp>
          <p:nvSpPr>
            <p:cNvPr id="6" name="Oval 5">
              <a:extLst>
                <a:ext uri="{FF2B5EF4-FFF2-40B4-BE49-F238E27FC236}">
                  <a16:creationId xmlns:a16="http://schemas.microsoft.com/office/drawing/2014/main" id="{C72FE11F-81BC-4DE3-986D-FE4196C5B431}"/>
                </a:ext>
              </a:extLst>
            </p:cNvPr>
            <p:cNvSpPr/>
            <p:nvPr/>
          </p:nvSpPr>
          <p:spPr>
            <a:xfrm>
              <a:off x="3334305" y="2055206"/>
              <a:ext cx="451615" cy="451615"/>
            </a:xfrm>
            <a:prstGeom prst="ellipse">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7" name="Freeform: Shape 6">
              <a:extLst>
                <a:ext uri="{FF2B5EF4-FFF2-40B4-BE49-F238E27FC236}">
                  <a16:creationId xmlns:a16="http://schemas.microsoft.com/office/drawing/2014/main" id="{31E2E1A4-04BE-4D0F-8B6A-EFEFB7957D80}"/>
                </a:ext>
              </a:extLst>
            </p:cNvPr>
            <p:cNvSpPr/>
            <p:nvPr/>
          </p:nvSpPr>
          <p:spPr>
            <a:xfrm rot="21600000">
              <a:off x="3560113" y="2641631"/>
              <a:ext cx="5764560" cy="451617"/>
            </a:xfrm>
            <a:custGeom>
              <a:avLst/>
              <a:gdLst>
                <a:gd name="connsiteX0" fmla="*/ 0 w 5764560"/>
                <a:gd name="connsiteY0" fmla="*/ 0 h 451615"/>
                <a:gd name="connsiteX1" fmla="*/ 5538753 w 5764560"/>
                <a:gd name="connsiteY1" fmla="*/ 0 h 451615"/>
                <a:gd name="connsiteX2" fmla="*/ 5764560 w 5764560"/>
                <a:gd name="connsiteY2" fmla="*/ 225808 h 451615"/>
                <a:gd name="connsiteX3" fmla="*/ 5538753 w 5764560"/>
                <a:gd name="connsiteY3" fmla="*/ 451615 h 451615"/>
                <a:gd name="connsiteX4" fmla="*/ 0 w 5764560"/>
                <a:gd name="connsiteY4" fmla="*/ 451615 h 451615"/>
                <a:gd name="connsiteX5" fmla="*/ 0 w 5764560"/>
                <a:gd name="connsiteY5" fmla="*/ 0 h 45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4560" h="451615">
                  <a:moveTo>
                    <a:pt x="5764560" y="451614"/>
                  </a:moveTo>
                  <a:lnTo>
                    <a:pt x="225807" y="451614"/>
                  </a:lnTo>
                  <a:lnTo>
                    <a:pt x="0" y="225807"/>
                  </a:lnTo>
                  <a:lnTo>
                    <a:pt x="225807" y="1"/>
                  </a:lnTo>
                  <a:lnTo>
                    <a:pt x="5764560" y="1"/>
                  </a:lnTo>
                  <a:lnTo>
                    <a:pt x="5764560" y="451614"/>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12054" tIns="106681" rIns="199136" bIns="106681"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Urbanized Area</a:t>
              </a:r>
            </a:p>
          </p:txBody>
        </p:sp>
        <p:sp>
          <p:nvSpPr>
            <p:cNvPr id="8" name="Oval 7">
              <a:extLst>
                <a:ext uri="{FF2B5EF4-FFF2-40B4-BE49-F238E27FC236}">
                  <a16:creationId xmlns:a16="http://schemas.microsoft.com/office/drawing/2014/main" id="{DAEB32D2-6E71-4288-95E0-ECEA83D5E147}"/>
                </a:ext>
              </a:extLst>
            </p:cNvPr>
            <p:cNvSpPr/>
            <p:nvPr/>
          </p:nvSpPr>
          <p:spPr>
            <a:xfrm>
              <a:off x="3334305" y="2641632"/>
              <a:ext cx="451615" cy="451615"/>
            </a:xfrm>
            <a:prstGeom prst="ellipse">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9" name="Freeform: Shape 8">
              <a:extLst>
                <a:ext uri="{FF2B5EF4-FFF2-40B4-BE49-F238E27FC236}">
                  <a16:creationId xmlns:a16="http://schemas.microsoft.com/office/drawing/2014/main" id="{F38D9893-A3CD-4D89-A38A-60DA4D4CF184}"/>
                </a:ext>
              </a:extLst>
            </p:cNvPr>
            <p:cNvSpPr/>
            <p:nvPr/>
          </p:nvSpPr>
          <p:spPr>
            <a:xfrm rot="21600000">
              <a:off x="3560113" y="3228057"/>
              <a:ext cx="5764560" cy="451616"/>
            </a:xfrm>
            <a:custGeom>
              <a:avLst/>
              <a:gdLst>
                <a:gd name="connsiteX0" fmla="*/ 0 w 5764560"/>
                <a:gd name="connsiteY0" fmla="*/ 0 h 451615"/>
                <a:gd name="connsiteX1" fmla="*/ 5538753 w 5764560"/>
                <a:gd name="connsiteY1" fmla="*/ 0 h 451615"/>
                <a:gd name="connsiteX2" fmla="*/ 5764560 w 5764560"/>
                <a:gd name="connsiteY2" fmla="*/ 225808 h 451615"/>
                <a:gd name="connsiteX3" fmla="*/ 5538753 w 5764560"/>
                <a:gd name="connsiteY3" fmla="*/ 451615 h 451615"/>
                <a:gd name="connsiteX4" fmla="*/ 0 w 5764560"/>
                <a:gd name="connsiteY4" fmla="*/ 451615 h 451615"/>
                <a:gd name="connsiteX5" fmla="*/ 0 w 5764560"/>
                <a:gd name="connsiteY5" fmla="*/ 0 h 45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4560" h="451615">
                  <a:moveTo>
                    <a:pt x="5764560" y="451614"/>
                  </a:moveTo>
                  <a:lnTo>
                    <a:pt x="225807" y="451614"/>
                  </a:lnTo>
                  <a:lnTo>
                    <a:pt x="0" y="225807"/>
                  </a:lnTo>
                  <a:lnTo>
                    <a:pt x="225807" y="1"/>
                  </a:lnTo>
                  <a:lnTo>
                    <a:pt x="5764560" y="1"/>
                  </a:lnTo>
                  <a:lnTo>
                    <a:pt x="5764560" y="45161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12054" tIns="106681" rIns="199136"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Sprawl</a:t>
              </a:r>
            </a:p>
          </p:txBody>
        </p:sp>
        <p:sp>
          <p:nvSpPr>
            <p:cNvPr id="10" name="Oval 9">
              <a:extLst>
                <a:ext uri="{FF2B5EF4-FFF2-40B4-BE49-F238E27FC236}">
                  <a16:creationId xmlns:a16="http://schemas.microsoft.com/office/drawing/2014/main" id="{848F4C5C-BBB1-47E0-8EE7-9BA28103A480}"/>
                </a:ext>
              </a:extLst>
            </p:cNvPr>
            <p:cNvSpPr/>
            <p:nvPr/>
          </p:nvSpPr>
          <p:spPr>
            <a:xfrm>
              <a:off x="3334305" y="3228058"/>
              <a:ext cx="451615" cy="451615"/>
            </a:xfrm>
            <a:prstGeom prst="ellipse">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id="{0679B207-2996-4F40-8545-317DAB361B92}"/>
                </a:ext>
              </a:extLst>
            </p:cNvPr>
            <p:cNvSpPr/>
            <p:nvPr/>
          </p:nvSpPr>
          <p:spPr>
            <a:xfrm rot="21600000">
              <a:off x="3560113" y="3814483"/>
              <a:ext cx="5764560" cy="451616"/>
            </a:xfrm>
            <a:custGeom>
              <a:avLst/>
              <a:gdLst>
                <a:gd name="connsiteX0" fmla="*/ 0 w 5764560"/>
                <a:gd name="connsiteY0" fmla="*/ 0 h 451615"/>
                <a:gd name="connsiteX1" fmla="*/ 5538753 w 5764560"/>
                <a:gd name="connsiteY1" fmla="*/ 0 h 451615"/>
                <a:gd name="connsiteX2" fmla="*/ 5764560 w 5764560"/>
                <a:gd name="connsiteY2" fmla="*/ 225808 h 451615"/>
                <a:gd name="connsiteX3" fmla="*/ 5538753 w 5764560"/>
                <a:gd name="connsiteY3" fmla="*/ 451615 h 451615"/>
                <a:gd name="connsiteX4" fmla="*/ 0 w 5764560"/>
                <a:gd name="connsiteY4" fmla="*/ 451615 h 451615"/>
                <a:gd name="connsiteX5" fmla="*/ 0 w 5764560"/>
                <a:gd name="connsiteY5" fmla="*/ 0 h 45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4560" h="451615">
                  <a:moveTo>
                    <a:pt x="5764560" y="451614"/>
                  </a:moveTo>
                  <a:lnTo>
                    <a:pt x="225807" y="451614"/>
                  </a:lnTo>
                  <a:lnTo>
                    <a:pt x="0" y="225807"/>
                  </a:lnTo>
                  <a:lnTo>
                    <a:pt x="225807" y="1"/>
                  </a:lnTo>
                  <a:lnTo>
                    <a:pt x="5764560" y="1"/>
                  </a:lnTo>
                  <a:lnTo>
                    <a:pt x="5764560" y="451614"/>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12054" tIns="106681" rIns="199136"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Water Constrained</a:t>
              </a:r>
            </a:p>
          </p:txBody>
        </p:sp>
        <p:sp>
          <p:nvSpPr>
            <p:cNvPr id="14" name="Oval 13">
              <a:extLst>
                <a:ext uri="{FF2B5EF4-FFF2-40B4-BE49-F238E27FC236}">
                  <a16:creationId xmlns:a16="http://schemas.microsoft.com/office/drawing/2014/main" id="{CEB87C85-A8BD-49F1-A7F9-471AEB5B7CC5}"/>
                </a:ext>
              </a:extLst>
            </p:cNvPr>
            <p:cNvSpPr/>
            <p:nvPr/>
          </p:nvSpPr>
          <p:spPr>
            <a:xfrm>
              <a:off x="3334305" y="3814484"/>
              <a:ext cx="451615" cy="451615"/>
            </a:xfrm>
            <a:prstGeom prst="ellipse">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15" name="Freeform: Shape 14">
              <a:extLst>
                <a:ext uri="{FF2B5EF4-FFF2-40B4-BE49-F238E27FC236}">
                  <a16:creationId xmlns:a16="http://schemas.microsoft.com/office/drawing/2014/main" id="{3055C313-2299-4C98-BA53-7DC1D88E85CE}"/>
                </a:ext>
              </a:extLst>
            </p:cNvPr>
            <p:cNvSpPr/>
            <p:nvPr/>
          </p:nvSpPr>
          <p:spPr>
            <a:xfrm rot="21600000">
              <a:off x="3560113" y="4400909"/>
              <a:ext cx="5764560" cy="451616"/>
            </a:xfrm>
            <a:custGeom>
              <a:avLst/>
              <a:gdLst>
                <a:gd name="connsiteX0" fmla="*/ 0 w 5764560"/>
                <a:gd name="connsiteY0" fmla="*/ 0 h 451615"/>
                <a:gd name="connsiteX1" fmla="*/ 5538753 w 5764560"/>
                <a:gd name="connsiteY1" fmla="*/ 0 h 451615"/>
                <a:gd name="connsiteX2" fmla="*/ 5764560 w 5764560"/>
                <a:gd name="connsiteY2" fmla="*/ 225808 h 451615"/>
                <a:gd name="connsiteX3" fmla="*/ 5538753 w 5764560"/>
                <a:gd name="connsiteY3" fmla="*/ 451615 h 451615"/>
                <a:gd name="connsiteX4" fmla="*/ 0 w 5764560"/>
                <a:gd name="connsiteY4" fmla="*/ 451615 h 451615"/>
                <a:gd name="connsiteX5" fmla="*/ 0 w 5764560"/>
                <a:gd name="connsiteY5" fmla="*/ 0 h 45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4560" h="451615">
                  <a:moveTo>
                    <a:pt x="5764560" y="451614"/>
                  </a:moveTo>
                  <a:lnTo>
                    <a:pt x="225807" y="451614"/>
                  </a:lnTo>
                  <a:lnTo>
                    <a:pt x="0" y="225807"/>
                  </a:lnTo>
                  <a:lnTo>
                    <a:pt x="225807" y="1"/>
                  </a:lnTo>
                  <a:lnTo>
                    <a:pt x="5764560" y="1"/>
                  </a:lnTo>
                  <a:lnTo>
                    <a:pt x="5764560" y="45161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12054" tIns="106681" rIns="199136"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Southside Growth</a:t>
              </a:r>
            </a:p>
          </p:txBody>
        </p:sp>
        <p:sp>
          <p:nvSpPr>
            <p:cNvPr id="16" name="Oval 15">
              <a:extLst>
                <a:ext uri="{FF2B5EF4-FFF2-40B4-BE49-F238E27FC236}">
                  <a16:creationId xmlns:a16="http://schemas.microsoft.com/office/drawing/2014/main" id="{A35C7FE3-B5EB-4064-A5B4-052D76EC0071}"/>
                </a:ext>
              </a:extLst>
            </p:cNvPr>
            <p:cNvSpPr/>
            <p:nvPr/>
          </p:nvSpPr>
          <p:spPr>
            <a:xfrm>
              <a:off x="3334305" y="4400910"/>
              <a:ext cx="451615" cy="451615"/>
            </a:xfrm>
            <a:prstGeom prst="ellipse">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7" name="Freeform: Shape 16">
              <a:extLst>
                <a:ext uri="{FF2B5EF4-FFF2-40B4-BE49-F238E27FC236}">
                  <a16:creationId xmlns:a16="http://schemas.microsoft.com/office/drawing/2014/main" id="{CF896A6F-9519-4BA2-9E9E-712701D14720}"/>
                </a:ext>
              </a:extLst>
            </p:cNvPr>
            <p:cNvSpPr/>
            <p:nvPr/>
          </p:nvSpPr>
          <p:spPr>
            <a:xfrm rot="21600000">
              <a:off x="3560113" y="4987336"/>
              <a:ext cx="5764560" cy="451616"/>
            </a:xfrm>
            <a:custGeom>
              <a:avLst/>
              <a:gdLst>
                <a:gd name="connsiteX0" fmla="*/ 0 w 5764560"/>
                <a:gd name="connsiteY0" fmla="*/ 0 h 451615"/>
                <a:gd name="connsiteX1" fmla="*/ 5538753 w 5764560"/>
                <a:gd name="connsiteY1" fmla="*/ 0 h 451615"/>
                <a:gd name="connsiteX2" fmla="*/ 5764560 w 5764560"/>
                <a:gd name="connsiteY2" fmla="*/ 225808 h 451615"/>
                <a:gd name="connsiteX3" fmla="*/ 5538753 w 5764560"/>
                <a:gd name="connsiteY3" fmla="*/ 451615 h 451615"/>
                <a:gd name="connsiteX4" fmla="*/ 0 w 5764560"/>
                <a:gd name="connsiteY4" fmla="*/ 451615 h 451615"/>
                <a:gd name="connsiteX5" fmla="*/ 0 w 5764560"/>
                <a:gd name="connsiteY5" fmla="*/ 0 h 45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4560" h="451615">
                  <a:moveTo>
                    <a:pt x="5764560" y="451614"/>
                  </a:moveTo>
                  <a:lnTo>
                    <a:pt x="225807" y="451614"/>
                  </a:lnTo>
                  <a:lnTo>
                    <a:pt x="0" y="225807"/>
                  </a:lnTo>
                  <a:lnTo>
                    <a:pt x="225807" y="1"/>
                  </a:lnTo>
                  <a:lnTo>
                    <a:pt x="5764560" y="1"/>
                  </a:lnTo>
                  <a:lnTo>
                    <a:pt x="5764560" y="45161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2054" tIns="106681" rIns="199136"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Local Policy (UGPM/LCI)</a:t>
              </a:r>
            </a:p>
          </p:txBody>
        </p:sp>
        <p:sp>
          <p:nvSpPr>
            <p:cNvPr id="18" name="Oval 17">
              <a:extLst>
                <a:ext uri="{FF2B5EF4-FFF2-40B4-BE49-F238E27FC236}">
                  <a16:creationId xmlns:a16="http://schemas.microsoft.com/office/drawing/2014/main" id="{48C13209-752C-420D-80F8-D968338805E7}"/>
                </a:ext>
              </a:extLst>
            </p:cNvPr>
            <p:cNvSpPr/>
            <p:nvPr/>
          </p:nvSpPr>
          <p:spPr>
            <a:xfrm>
              <a:off x="3334305" y="4987337"/>
              <a:ext cx="451615" cy="451615"/>
            </a:xfrm>
            <a:prstGeom prst="ellipse">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9" name="Freeform: Shape 18">
              <a:extLst>
                <a:ext uri="{FF2B5EF4-FFF2-40B4-BE49-F238E27FC236}">
                  <a16:creationId xmlns:a16="http://schemas.microsoft.com/office/drawing/2014/main" id="{174F26CE-5241-4F5D-B722-9FEAD03A28EC}"/>
                </a:ext>
              </a:extLst>
            </p:cNvPr>
            <p:cNvSpPr/>
            <p:nvPr/>
          </p:nvSpPr>
          <p:spPr>
            <a:xfrm rot="21600000">
              <a:off x="3560113" y="5573762"/>
              <a:ext cx="5764560" cy="451616"/>
            </a:xfrm>
            <a:custGeom>
              <a:avLst/>
              <a:gdLst>
                <a:gd name="connsiteX0" fmla="*/ 0 w 5764560"/>
                <a:gd name="connsiteY0" fmla="*/ 0 h 451615"/>
                <a:gd name="connsiteX1" fmla="*/ 5538753 w 5764560"/>
                <a:gd name="connsiteY1" fmla="*/ 0 h 451615"/>
                <a:gd name="connsiteX2" fmla="*/ 5764560 w 5764560"/>
                <a:gd name="connsiteY2" fmla="*/ 225808 h 451615"/>
                <a:gd name="connsiteX3" fmla="*/ 5538753 w 5764560"/>
                <a:gd name="connsiteY3" fmla="*/ 451615 h 451615"/>
                <a:gd name="connsiteX4" fmla="*/ 0 w 5764560"/>
                <a:gd name="connsiteY4" fmla="*/ 451615 h 451615"/>
                <a:gd name="connsiteX5" fmla="*/ 0 w 5764560"/>
                <a:gd name="connsiteY5" fmla="*/ 0 h 45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4560" h="451615">
                  <a:moveTo>
                    <a:pt x="5764560" y="451614"/>
                  </a:moveTo>
                  <a:lnTo>
                    <a:pt x="225807" y="451614"/>
                  </a:lnTo>
                  <a:lnTo>
                    <a:pt x="0" y="225807"/>
                  </a:lnTo>
                  <a:lnTo>
                    <a:pt x="225807" y="1"/>
                  </a:lnTo>
                  <a:lnTo>
                    <a:pt x="5764560" y="1"/>
                  </a:lnTo>
                  <a:lnTo>
                    <a:pt x="5764560" y="451614"/>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12054" tIns="106681" rIns="199136"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Transit Oriented Development</a:t>
              </a:r>
            </a:p>
          </p:txBody>
        </p:sp>
        <p:sp>
          <p:nvSpPr>
            <p:cNvPr id="20" name="Oval 19">
              <a:extLst>
                <a:ext uri="{FF2B5EF4-FFF2-40B4-BE49-F238E27FC236}">
                  <a16:creationId xmlns:a16="http://schemas.microsoft.com/office/drawing/2014/main" id="{0671428E-404B-487A-9104-C75A836AE5DE}"/>
                </a:ext>
              </a:extLst>
            </p:cNvPr>
            <p:cNvSpPr/>
            <p:nvPr/>
          </p:nvSpPr>
          <p:spPr>
            <a:xfrm>
              <a:off x="3334305" y="5573763"/>
              <a:ext cx="451615" cy="451615"/>
            </a:xfrm>
            <a:prstGeom prst="ellipse">
              <a:avLst/>
            </a:prstGeom>
            <a:blipFill rotWithShape="0">
              <a:blip r:embed="rId9"/>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550619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2337-BD82-EE47-8E9A-69863A2C5A80}"/>
              </a:ext>
            </a:extLst>
          </p:cNvPr>
          <p:cNvSpPr>
            <a:spLocks noGrp="1"/>
          </p:cNvSpPr>
          <p:nvPr>
            <p:ph type="title"/>
          </p:nvPr>
        </p:nvSpPr>
        <p:spPr>
          <a:xfrm>
            <a:off x="7431625" y="724805"/>
            <a:ext cx="3531429" cy="683990"/>
          </a:xfrm>
        </p:spPr>
        <p:txBody>
          <a:bodyPr>
            <a:normAutofit fontScale="90000"/>
          </a:bodyPr>
          <a:lstStyle/>
          <a:p>
            <a:r>
              <a:rPr lang="en-US" dirty="0"/>
              <a:t>12 steps</a:t>
            </a:r>
            <a:r>
              <a:rPr lang="en-US" baseline="0" dirty="0"/>
              <a:t> to AA</a:t>
            </a:r>
            <a:endParaRPr lang="en-US" dirty="0"/>
          </a:p>
        </p:txBody>
      </p:sp>
      <p:pic>
        <p:nvPicPr>
          <p:cNvPr id="8" name="Picture 7">
            <a:extLst>
              <a:ext uri="{FF2B5EF4-FFF2-40B4-BE49-F238E27FC236}">
                <a16:creationId xmlns:a16="http://schemas.microsoft.com/office/drawing/2014/main" id="{D2EB167F-E603-436A-B2B9-68A1A78022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8942" y="0"/>
            <a:ext cx="11616744" cy="6857999"/>
          </a:xfrm>
          <a:prstGeom prst="rect">
            <a:avLst/>
          </a:prstGeom>
          <a:noFill/>
        </p:spPr>
      </p:pic>
    </p:spTree>
    <p:extLst>
      <p:ext uri="{BB962C8B-B14F-4D97-AF65-F5344CB8AC3E}">
        <p14:creationId xmlns:p14="http://schemas.microsoft.com/office/powerpoint/2010/main" val="334919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845942" y="350837"/>
            <a:ext cx="9860158" cy="785157"/>
          </a:xfrm>
        </p:spPr>
        <p:txBody>
          <a:bodyPr anchor="t">
            <a:noAutofit/>
          </a:bodyPr>
          <a:lstStyle/>
          <a:p>
            <a:pPr>
              <a:defRPr/>
            </a:pPr>
            <a:r>
              <a:rPr lang="en-US" sz="3200" dirty="0">
                <a:ea typeface="+mn-ea"/>
                <a:cs typeface="+mn-cs"/>
              </a:rPr>
              <a:t>Atlanta’s Activity-Based Model:  Tours and Trips</a:t>
            </a:r>
          </a:p>
        </p:txBody>
      </p:sp>
      <p:grpSp>
        <p:nvGrpSpPr>
          <p:cNvPr id="3" name="Group 2">
            <a:extLst>
              <a:ext uri="{FF2B5EF4-FFF2-40B4-BE49-F238E27FC236}">
                <a16:creationId xmlns:a16="http://schemas.microsoft.com/office/drawing/2014/main" id="{3951FD04-55B5-4DA0-81F5-8E759843B585}"/>
              </a:ext>
            </a:extLst>
          </p:cNvPr>
          <p:cNvGrpSpPr/>
          <p:nvPr/>
        </p:nvGrpSpPr>
        <p:grpSpPr>
          <a:xfrm>
            <a:off x="1562100" y="1674967"/>
            <a:ext cx="9144000" cy="3982382"/>
            <a:chOff x="1524000" y="1417638"/>
            <a:chExt cx="9144000" cy="3982382"/>
          </a:xfrm>
        </p:grpSpPr>
        <p:sp>
          <p:nvSpPr>
            <p:cNvPr id="149540" name="Oval 36"/>
            <p:cNvSpPr>
              <a:spLocks noChangeArrowheads="1"/>
            </p:cNvSpPr>
            <p:nvPr/>
          </p:nvSpPr>
          <p:spPr bwMode="auto">
            <a:xfrm>
              <a:off x="1524000" y="1417638"/>
              <a:ext cx="6096000" cy="3962400"/>
            </a:xfrm>
            <a:prstGeom prst="ellipse">
              <a:avLst/>
            </a:prstGeom>
            <a:solidFill>
              <a:srgbClr val="5F8E00">
                <a:alpha val="18823"/>
              </a:srgbClr>
            </a:solidFill>
            <a:ln w="9525">
              <a:solidFill>
                <a:schemeClr val="tx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C2B55917-EC2E-47EB-8AF3-E89A04E73E1F}"/>
                </a:ext>
              </a:extLst>
            </p:cNvPr>
            <p:cNvGrpSpPr/>
            <p:nvPr/>
          </p:nvGrpSpPr>
          <p:grpSpPr>
            <a:xfrm>
              <a:off x="1981200" y="1752600"/>
              <a:ext cx="8686800" cy="3647420"/>
              <a:chOff x="1981200" y="1752600"/>
              <a:chExt cx="8686800" cy="3647420"/>
            </a:xfrm>
          </p:grpSpPr>
          <p:sp>
            <p:nvSpPr>
              <p:cNvPr id="149546" name="Oval 42"/>
              <p:cNvSpPr>
                <a:spLocks noChangeArrowheads="1"/>
              </p:cNvSpPr>
              <p:nvPr/>
            </p:nvSpPr>
            <p:spPr bwMode="auto">
              <a:xfrm>
                <a:off x="5638800" y="1752600"/>
                <a:ext cx="5029200" cy="2743200"/>
              </a:xfrm>
              <a:prstGeom prst="ellipse">
                <a:avLst/>
              </a:prstGeom>
              <a:solidFill>
                <a:schemeClr val="accent1">
                  <a:alpha val="30196"/>
                </a:schemeClr>
              </a:solidFill>
              <a:ln w="9525">
                <a:solidFill>
                  <a:schemeClr val="tx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93" name="Line 4"/>
              <p:cNvSpPr>
                <a:spLocks noChangeShapeType="1"/>
              </p:cNvSpPr>
              <p:nvPr/>
            </p:nvSpPr>
            <p:spPr bwMode="auto">
              <a:xfrm rot="8330102">
                <a:off x="3332163" y="3033713"/>
                <a:ext cx="228600" cy="1066800"/>
              </a:xfrm>
              <a:prstGeom prst="line">
                <a:avLst/>
              </a:prstGeom>
              <a:noFill/>
              <a:ln w="381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294" name="Picture 5" descr="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10668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BD0715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2667000"/>
                <a:ext cx="6191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Line 7"/>
              <p:cNvSpPr>
                <a:spLocks noChangeShapeType="1"/>
              </p:cNvSpPr>
              <p:nvPr/>
            </p:nvSpPr>
            <p:spPr bwMode="auto">
              <a:xfrm>
                <a:off x="3276600" y="2743200"/>
                <a:ext cx="2667000" cy="0"/>
              </a:xfrm>
              <a:prstGeom prst="line">
                <a:avLst/>
              </a:prstGeom>
              <a:noFill/>
              <a:ln w="381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97" name="Line 8"/>
              <p:cNvSpPr>
                <a:spLocks noChangeShapeType="1"/>
              </p:cNvSpPr>
              <p:nvPr/>
            </p:nvSpPr>
            <p:spPr bwMode="auto">
              <a:xfrm rot="8330102">
                <a:off x="4759325" y="3436938"/>
                <a:ext cx="1371600" cy="228600"/>
              </a:xfrm>
              <a:prstGeom prst="line">
                <a:avLst/>
              </a:prstGeom>
              <a:noFill/>
              <a:ln w="381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513" name="Text Box 9"/>
              <p:cNvSpPr txBox="1">
                <a:spLocks noChangeArrowheads="1"/>
              </p:cNvSpPr>
              <p:nvPr/>
            </p:nvSpPr>
            <p:spPr bwMode="auto">
              <a:xfrm>
                <a:off x="3581401" y="2438400"/>
                <a:ext cx="2036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Home-Based Work Trip</a:t>
                </a:r>
              </a:p>
            </p:txBody>
          </p:sp>
          <p:sp>
            <p:nvSpPr>
              <p:cNvPr id="149514" name="Text Box 10"/>
              <p:cNvSpPr txBox="1">
                <a:spLocks noChangeArrowheads="1"/>
              </p:cNvSpPr>
              <p:nvPr/>
            </p:nvSpPr>
            <p:spPr bwMode="auto">
              <a:xfrm>
                <a:off x="5256963" y="3706813"/>
                <a:ext cx="1617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Non-Home-Based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Trip</a:t>
                </a:r>
              </a:p>
            </p:txBody>
          </p:sp>
          <p:sp>
            <p:nvSpPr>
              <p:cNvPr id="149515" name="Text Box 11"/>
              <p:cNvSpPr txBox="1">
                <a:spLocks noChangeArrowheads="1"/>
              </p:cNvSpPr>
              <p:nvPr/>
            </p:nvSpPr>
            <p:spPr bwMode="auto">
              <a:xfrm>
                <a:off x="2433088" y="3581400"/>
                <a:ext cx="12298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Home-Based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Other Trip</a:t>
                </a:r>
              </a:p>
            </p:txBody>
          </p:sp>
          <p:pic>
            <p:nvPicPr>
              <p:cNvPr id="12301" name="Picture 13" descr="foodb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114800"/>
                <a:ext cx="4254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4" descr="lun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2667001"/>
                <a:ext cx="9144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Line 15"/>
              <p:cNvSpPr>
                <a:spLocks noChangeShapeType="1"/>
              </p:cNvSpPr>
              <p:nvPr/>
            </p:nvSpPr>
            <p:spPr bwMode="auto">
              <a:xfrm>
                <a:off x="7239000" y="2743200"/>
                <a:ext cx="2133600" cy="0"/>
              </a:xfrm>
              <a:prstGeom prst="line">
                <a:avLst/>
              </a:prstGeom>
              <a:noFill/>
              <a:ln w="381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04" name="Line 16"/>
              <p:cNvSpPr>
                <a:spLocks noChangeShapeType="1"/>
              </p:cNvSpPr>
              <p:nvPr/>
            </p:nvSpPr>
            <p:spPr bwMode="auto">
              <a:xfrm flipH="1">
                <a:off x="7239000" y="2971800"/>
                <a:ext cx="2133600" cy="0"/>
              </a:xfrm>
              <a:prstGeom prst="line">
                <a:avLst/>
              </a:prstGeom>
              <a:noFill/>
              <a:ln w="381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521" name="Text Box 17"/>
              <p:cNvSpPr txBox="1">
                <a:spLocks noChangeArrowheads="1"/>
              </p:cNvSpPr>
              <p:nvPr/>
            </p:nvSpPr>
            <p:spPr bwMode="auto">
              <a:xfrm>
                <a:off x="7315200" y="2362200"/>
                <a:ext cx="1957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Non-Home-Based Trip</a:t>
                </a:r>
              </a:p>
            </p:txBody>
          </p:sp>
          <p:sp>
            <p:nvSpPr>
              <p:cNvPr id="149522" name="Text Box 18"/>
              <p:cNvSpPr txBox="1">
                <a:spLocks noChangeArrowheads="1"/>
              </p:cNvSpPr>
              <p:nvPr/>
            </p:nvSpPr>
            <p:spPr bwMode="auto">
              <a:xfrm>
                <a:off x="7315200" y="3048000"/>
                <a:ext cx="1957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Non-Home-Based Trip</a:t>
                </a:r>
              </a:p>
            </p:txBody>
          </p:sp>
          <p:sp>
            <p:nvSpPr>
              <p:cNvPr id="12307" name="Text Box 19"/>
              <p:cNvSpPr txBox="1">
                <a:spLocks noChangeArrowheads="1"/>
              </p:cNvSpPr>
              <p:nvPr/>
            </p:nvSpPr>
            <p:spPr bwMode="auto">
              <a:xfrm>
                <a:off x="2209801" y="2286000"/>
                <a:ext cx="735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Zone 1</a:t>
                </a:r>
              </a:p>
            </p:txBody>
          </p:sp>
          <p:sp>
            <p:nvSpPr>
              <p:cNvPr id="12308" name="Text Box 20"/>
              <p:cNvSpPr txBox="1">
                <a:spLocks noChangeArrowheads="1"/>
              </p:cNvSpPr>
              <p:nvPr/>
            </p:nvSpPr>
            <p:spPr bwMode="auto">
              <a:xfrm>
                <a:off x="6248401" y="2362200"/>
                <a:ext cx="735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Zone 3</a:t>
                </a:r>
              </a:p>
            </p:txBody>
          </p:sp>
          <p:sp>
            <p:nvSpPr>
              <p:cNvPr id="12309" name="Text Box 21"/>
              <p:cNvSpPr txBox="1">
                <a:spLocks noChangeArrowheads="1"/>
              </p:cNvSpPr>
              <p:nvPr/>
            </p:nvSpPr>
            <p:spPr bwMode="auto">
              <a:xfrm>
                <a:off x="3962401" y="3886200"/>
                <a:ext cx="735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Zone 2</a:t>
                </a:r>
              </a:p>
            </p:txBody>
          </p:sp>
          <p:sp>
            <p:nvSpPr>
              <p:cNvPr id="12310" name="Text Box 22"/>
              <p:cNvSpPr txBox="1">
                <a:spLocks noChangeArrowheads="1"/>
              </p:cNvSpPr>
              <p:nvPr/>
            </p:nvSpPr>
            <p:spPr bwMode="auto">
              <a:xfrm>
                <a:off x="9601201" y="2362200"/>
                <a:ext cx="735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Zone 4</a:t>
                </a:r>
              </a:p>
            </p:txBody>
          </p:sp>
          <p:sp>
            <p:nvSpPr>
              <p:cNvPr id="12311" name="Oval 23"/>
              <p:cNvSpPr>
                <a:spLocks noChangeArrowheads="1"/>
              </p:cNvSpPr>
              <p:nvPr/>
            </p:nvSpPr>
            <p:spPr bwMode="auto">
              <a:xfrm>
                <a:off x="1981200" y="2209800"/>
                <a:ext cx="1295400" cy="1143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12" name="Oval 24"/>
              <p:cNvSpPr>
                <a:spLocks noChangeArrowheads="1"/>
              </p:cNvSpPr>
              <p:nvPr/>
            </p:nvSpPr>
            <p:spPr bwMode="auto">
              <a:xfrm>
                <a:off x="5943600" y="2286000"/>
                <a:ext cx="1295400" cy="1143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13" name="Oval 25"/>
              <p:cNvSpPr>
                <a:spLocks noChangeArrowheads="1"/>
              </p:cNvSpPr>
              <p:nvPr/>
            </p:nvSpPr>
            <p:spPr bwMode="auto">
              <a:xfrm>
                <a:off x="3733800" y="3733800"/>
                <a:ext cx="1295400" cy="1143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14" name="Oval 26"/>
              <p:cNvSpPr>
                <a:spLocks noChangeArrowheads="1"/>
              </p:cNvSpPr>
              <p:nvPr/>
            </p:nvSpPr>
            <p:spPr bwMode="auto">
              <a:xfrm>
                <a:off x="9372600" y="2286000"/>
                <a:ext cx="1295400" cy="1143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541" name="Text Box 37"/>
              <p:cNvSpPr txBox="1">
                <a:spLocks noChangeArrowheads="1"/>
              </p:cNvSpPr>
              <p:nvPr/>
            </p:nvSpPr>
            <p:spPr bwMode="auto">
              <a:xfrm>
                <a:off x="3810000" y="3048001"/>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Work Tour</a:t>
                </a:r>
              </a:p>
            </p:txBody>
          </p:sp>
          <p:sp>
            <p:nvSpPr>
              <p:cNvPr id="149543" name="Text Box 39"/>
              <p:cNvSpPr txBox="1">
                <a:spLocks noChangeArrowheads="1"/>
              </p:cNvSpPr>
              <p:nvPr/>
            </p:nvSpPr>
            <p:spPr bwMode="auto">
              <a:xfrm>
                <a:off x="6774035" y="3317875"/>
                <a:ext cx="1080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Primary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Destination</a:t>
                </a:r>
              </a:p>
            </p:txBody>
          </p:sp>
          <p:sp>
            <p:nvSpPr>
              <p:cNvPr id="149544" name="Text Box 40"/>
              <p:cNvSpPr txBox="1">
                <a:spLocks noChangeArrowheads="1"/>
              </p:cNvSpPr>
              <p:nvPr/>
            </p:nvSpPr>
            <p:spPr bwMode="auto">
              <a:xfrm>
                <a:off x="3757311" y="4876800"/>
                <a:ext cx="11785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Intermediate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Stop</a:t>
                </a:r>
              </a:p>
            </p:txBody>
          </p:sp>
          <p:sp>
            <p:nvSpPr>
              <p:cNvPr id="149545" name="Text Box 41"/>
              <p:cNvSpPr txBox="1">
                <a:spLocks noChangeArrowheads="1"/>
              </p:cNvSpPr>
              <p:nvPr/>
            </p:nvSpPr>
            <p:spPr bwMode="auto">
              <a:xfrm>
                <a:off x="2287589" y="3352800"/>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Origin</a:t>
                </a:r>
              </a:p>
            </p:txBody>
          </p:sp>
          <p:sp>
            <p:nvSpPr>
              <p:cNvPr id="12319" name="Text Box 44"/>
              <p:cNvSpPr txBox="1">
                <a:spLocks noChangeArrowheads="1"/>
              </p:cNvSpPr>
              <p:nvPr/>
            </p:nvSpPr>
            <p:spPr bwMode="auto">
              <a:xfrm>
                <a:off x="7239000" y="1905001"/>
                <a:ext cx="197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Work-Based Tour</a:t>
                </a:r>
              </a:p>
            </p:txBody>
          </p:sp>
          <p:sp>
            <p:nvSpPr>
              <p:cNvPr id="149549" name="Text Box 45"/>
              <p:cNvSpPr txBox="1">
                <a:spLocks noChangeArrowheads="1"/>
              </p:cNvSpPr>
              <p:nvPr/>
            </p:nvSpPr>
            <p:spPr bwMode="auto">
              <a:xfrm>
                <a:off x="5807076" y="3352800"/>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Origin</a:t>
                </a:r>
              </a:p>
            </p:txBody>
          </p:sp>
          <p:sp>
            <p:nvSpPr>
              <p:cNvPr id="149550" name="Text Box 46"/>
              <p:cNvSpPr txBox="1">
                <a:spLocks noChangeArrowheads="1"/>
              </p:cNvSpPr>
              <p:nvPr/>
            </p:nvSpPr>
            <p:spPr bwMode="auto">
              <a:xfrm>
                <a:off x="9372601" y="3429000"/>
                <a:ext cx="1071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Primary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Destination</a:t>
                </a:r>
              </a:p>
            </p:txBody>
          </p:sp>
        </p:grpSp>
      </p:grpSp>
    </p:spTree>
    <p:extLst>
      <p:ext uri="{BB962C8B-B14F-4D97-AF65-F5344CB8AC3E}">
        <p14:creationId xmlns:p14="http://schemas.microsoft.com/office/powerpoint/2010/main" val="105787275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dirty="0"/>
              <a:t>Atlanta’s</a:t>
            </a:r>
            <a:br>
              <a:rPr lang="en-US" dirty="0"/>
            </a:br>
            <a:r>
              <a:rPr lang="en-US" dirty="0"/>
              <a:t>Treatment</a:t>
            </a:r>
            <a:br>
              <a:rPr lang="en-US" dirty="0"/>
            </a:br>
            <a:r>
              <a:rPr lang="en-US" dirty="0"/>
              <a:t>of Transport</a:t>
            </a:r>
            <a:br>
              <a:rPr lang="en-US" dirty="0"/>
            </a:br>
            <a:r>
              <a:rPr lang="en-US" dirty="0"/>
              <a:t>Modes</a:t>
            </a:r>
          </a:p>
        </p:txBody>
      </p:sp>
      <p:sp>
        <p:nvSpPr>
          <p:cNvPr id="5" name="TextBox 12"/>
          <p:cNvSpPr txBox="1">
            <a:spLocks noChangeArrowheads="1"/>
          </p:cNvSpPr>
          <p:nvPr/>
        </p:nvSpPr>
        <p:spPr bwMode="auto">
          <a:xfrm>
            <a:off x="400300" y="4353092"/>
            <a:ext cx="338324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Explicit toll versus non-toll choice in mode choice</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School Bus is a trip mode for traffic assignment </a:t>
            </a:r>
          </a:p>
        </p:txBody>
      </p:sp>
      <p:pic>
        <p:nvPicPr>
          <p:cNvPr id="21506" name="Picture 2"/>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bwMode="auto">
          <a:xfrm>
            <a:off x="2577322" y="201357"/>
            <a:ext cx="7473141" cy="623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1723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383" y="342288"/>
            <a:ext cx="9384416" cy="800711"/>
          </a:xfrm>
        </p:spPr>
        <p:txBody>
          <a:bodyPr anchor="t">
            <a:normAutofit fontScale="90000"/>
          </a:bodyPr>
          <a:lstStyle/>
          <a:p>
            <a:r>
              <a:rPr lang="en-US" dirty="0"/>
              <a:t>Atlanta’s Single-Occupant Vehicles </a:t>
            </a:r>
            <a:br>
              <a:rPr lang="en-US" dirty="0"/>
            </a:br>
            <a:r>
              <a:rPr lang="en-US" dirty="0"/>
              <a:t>Origin-Destination Desire Lines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83330" y="1543665"/>
            <a:ext cx="8795596" cy="52246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9607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fld id="{5F73333C-BA8E-48E9-8882-4BFA6BB71B3E}"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pPr marL="0" marR="0" lvl="0" indent="0" algn="ctr" defTabSz="457200" rtl="0" eaLnBrk="1" fontAlgn="base" latinLnBrk="0" hangingPunct="1">
                <a:lnSpc>
                  <a:spcPct val="100000"/>
                </a:lnSpc>
                <a:spcBef>
                  <a:spcPct val="0"/>
                </a:spcBef>
                <a:spcAft>
                  <a:spcPct val="0"/>
                </a:spcAft>
                <a:buClrTx/>
                <a:buSzTx/>
                <a:buFont typeface="Wingdings" panose="05000000000000000000" pitchFamily="2" charset="2"/>
                <a:buNone/>
                <a:tabLst/>
                <a:defRPr/>
              </a:pPr>
              <a:t>18</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171" name="Rectangle 2"/>
          <p:cNvSpPr>
            <a:spLocks noGrp="1" noChangeArrowheads="1"/>
          </p:cNvSpPr>
          <p:nvPr>
            <p:ph type="title"/>
          </p:nvPr>
        </p:nvSpPr>
        <p:spPr>
          <a:xfrm>
            <a:off x="2754639" y="875980"/>
            <a:ext cx="8001000" cy="636588"/>
          </a:xfrm>
        </p:spPr>
        <p:txBody>
          <a:bodyPr>
            <a:normAutofit/>
          </a:bodyPr>
          <a:lstStyle/>
          <a:p>
            <a:pPr eaLnBrk="1" hangingPunct="1"/>
            <a:r>
              <a:rPr lang="en-US" altLang="en-US" sz="2400" dirty="0">
                <a:solidFill>
                  <a:srgbClr val="15567E"/>
                </a:solidFill>
                <a:latin typeface="Trebuchet MS" panose="020B0603020202020204" pitchFamily="34" charset="0"/>
                <a:ea typeface="+mn-ea"/>
                <a:cs typeface="+mn-cs"/>
              </a:rPr>
              <a:t>Workplace Location Choice Example</a:t>
            </a:r>
          </a:p>
        </p:txBody>
      </p:sp>
      <p:graphicFrame>
        <p:nvGraphicFramePr>
          <p:cNvPr id="487451" name="Group 27"/>
          <p:cNvGraphicFramePr>
            <a:graphicFrameLocks noGrp="1"/>
          </p:cNvGraphicFramePr>
          <p:nvPr>
            <p:ph idx="1"/>
            <p:extLst/>
          </p:nvPr>
        </p:nvGraphicFramePr>
        <p:xfrm>
          <a:off x="5791200" y="3898899"/>
          <a:ext cx="3752850" cy="2044700"/>
        </p:xfrm>
        <a:graphic>
          <a:graphicData uri="http://schemas.openxmlformats.org/drawingml/2006/table">
            <a:tbl>
              <a:tblPr/>
              <a:tblGrid>
                <a:gridCol w="6667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gridCol w="514350">
                  <a:extLst>
                    <a:ext uri="{9D8B030D-6E8A-4147-A177-3AD203B41FA5}">
                      <a16:colId xmlns:a16="http://schemas.microsoft.com/office/drawing/2014/main" val="20004"/>
                    </a:ext>
                  </a:extLst>
                </a:gridCol>
                <a:gridCol w="514350">
                  <a:extLst>
                    <a:ext uri="{9D8B030D-6E8A-4147-A177-3AD203B41FA5}">
                      <a16:colId xmlns:a16="http://schemas.microsoft.com/office/drawing/2014/main" val="20005"/>
                    </a:ext>
                  </a:extLst>
                </a:gridCol>
                <a:gridCol w="514350">
                  <a:extLst>
                    <a:ext uri="{9D8B030D-6E8A-4147-A177-3AD203B41FA5}">
                      <a16:colId xmlns:a16="http://schemas.microsoft.com/office/drawing/2014/main" val="20006"/>
                    </a:ext>
                  </a:extLst>
                </a:gridCol>
              </a:tblGrid>
              <a:tr h="292100">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dirty="0">
                          <a:ln>
                            <a:noFill/>
                          </a:ln>
                          <a:solidFill>
                            <a:schemeClr val="tx1"/>
                          </a:solidFill>
                          <a:effectLst/>
                          <a:latin typeface="Tahoma"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100">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dirty="0">
                          <a:ln>
                            <a:noFill/>
                          </a:ln>
                          <a:solidFill>
                            <a:schemeClr val="tx1"/>
                          </a:solidFill>
                          <a:effectLst/>
                          <a:latin typeface="Tahoma" charset="0"/>
                        </a:rPr>
                        <a:t>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2100">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2100">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2100">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2100">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2100">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a:ln>
                            <a:noFill/>
                          </a:ln>
                          <a:solidFill>
                            <a:schemeClr val="tx1"/>
                          </a:solidFill>
                          <a:effectLst/>
                          <a:latin typeface="Tahoma" charset="0"/>
                        </a:rPr>
                        <a:t>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r>
                        <a:rPr kumimoji="0" lang="en-US" sz="1200" b="0" i="0" u="none" strike="noStrike" cap="none" normalizeH="0" baseline="0" dirty="0">
                          <a:ln>
                            <a:noFill/>
                          </a:ln>
                          <a:solidFill>
                            <a:schemeClr val="tx1"/>
                          </a:solidFill>
                          <a:effectLst/>
                          <a:latin typeface="Tahoma" charset="0"/>
                        </a:rPr>
                        <a:t>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239" name="Rectangle 93"/>
          <p:cNvSpPr>
            <a:spLocks noChangeArrowheads="1"/>
          </p:cNvSpPr>
          <p:nvPr/>
        </p:nvSpPr>
        <p:spPr bwMode="auto">
          <a:xfrm>
            <a:off x="10134600" y="3886200"/>
            <a:ext cx="381000" cy="2209800"/>
          </a:xfrm>
          <a:prstGeom prst="rect">
            <a:avLst/>
          </a:prstGeom>
          <a:solidFill>
            <a:schemeClr val="accent1"/>
          </a:solidFill>
          <a:ln w="9525">
            <a:solidFill>
              <a:schemeClr val="tx1"/>
            </a:solidFill>
            <a:miter lim="800000"/>
            <a:headEnd/>
            <a:tailEnd/>
          </a:ln>
        </p:spPr>
        <p:txBody>
          <a:bodyPr vert="eaVert" wrap="none" anchor="ct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 Production (alpha) </a:t>
            </a:r>
          </a:p>
        </p:txBody>
      </p:sp>
      <p:sp>
        <p:nvSpPr>
          <p:cNvPr id="7240" name="Rectangle 94"/>
          <p:cNvSpPr>
            <a:spLocks noChangeArrowheads="1"/>
          </p:cNvSpPr>
          <p:nvPr/>
        </p:nvSpPr>
        <p:spPr bwMode="auto">
          <a:xfrm rot="-5400000">
            <a:off x="7810500" y="4991100"/>
            <a:ext cx="381000" cy="3048000"/>
          </a:xfrm>
          <a:prstGeom prst="rect">
            <a:avLst/>
          </a:prstGeom>
          <a:solidFill>
            <a:schemeClr val="accent1"/>
          </a:solidFill>
          <a:ln w="9525">
            <a:solidFill>
              <a:schemeClr val="tx1"/>
            </a:solidFill>
            <a:miter lim="800000"/>
            <a:headEnd/>
            <a:tailEnd/>
          </a:ln>
        </p:spPr>
        <p:txBody>
          <a:bodyPr vert="eaVert" wrap="none" anchor="ct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 Consumption (alpha)</a:t>
            </a:r>
          </a:p>
        </p:txBody>
      </p:sp>
      <p:graphicFrame>
        <p:nvGraphicFramePr>
          <p:cNvPr id="487519" name="Group 95"/>
          <p:cNvGraphicFramePr>
            <a:graphicFrameLocks noGrp="1"/>
          </p:cNvGraphicFramePr>
          <p:nvPr>
            <p:extLst/>
          </p:nvPr>
        </p:nvGraphicFramePr>
        <p:xfrm>
          <a:off x="1905000" y="4091781"/>
          <a:ext cx="2667000" cy="1646238"/>
        </p:xfrm>
        <a:graphic>
          <a:graphicData uri="http://schemas.openxmlformats.org/drawingml/2006/table">
            <a:tbl>
              <a:tblPr/>
              <a:tblGrid>
                <a:gridCol w="444500">
                  <a:extLst>
                    <a:ext uri="{9D8B030D-6E8A-4147-A177-3AD203B41FA5}">
                      <a16:colId xmlns:a16="http://schemas.microsoft.com/office/drawing/2014/main" val="20000"/>
                    </a:ext>
                  </a:extLst>
                </a:gridCol>
                <a:gridCol w="444500">
                  <a:extLst>
                    <a:ext uri="{9D8B030D-6E8A-4147-A177-3AD203B41FA5}">
                      <a16:colId xmlns:a16="http://schemas.microsoft.com/office/drawing/2014/main" val="20001"/>
                    </a:ext>
                  </a:extLst>
                </a:gridCol>
                <a:gridCol w="444500">
                  <a:extLst>
                    <a:ext uri="{9D8B030D-6E8A-4147-A177-3AD203B41FA5}">
                      <a16:colId xmlns:a16="http://schemas.microsoft.com/office/drawing/2014/main" val="20002"/>
                    </a:ext>
                  </a:extLst>
                </a:gridCol>
                <a:gridCol w="444500">
                  <a:extLst>
                    <a:ext uri="{9D8B030D-6E8A-4147-A177-3AD203B41FA5}">
                      <a16:colId xmlns:a16="http://schemas.microsoft.com/office/drawing/2014/main" val="20003"/>
                    </a:ext>
                  </a:extLst>
                </a:gridCol>
                <a:gridCol w="444500">
                  <a:extLst>
                    <a:ext uri="{9D8B030D-6E8A-4147-A177-3AD203B41FA5}">
                      <a16:colId xmlns:a16="http://schemas.microsoft.com/office/drawing/2014/main" val="20004"/>
                    </a:ext>
                  </a:extLst>
                </a:gridCol>
                <a:gridCol w="444500">
                  <a:extLst>
                    <a:ext uri="{9D8B030D-6E8A-4147-A177-3AD203B41FA5}">
                      <a16:colId xmlns:a16="http://schemas.microsoft.com/office/drawing/2014/main" val="20005"/>
                    </a:ext>
                  </a:extLst>
                </a:gridCol>
              </a:tblGrid>
              <a:tr h="274373">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dirty="0">
                        <a:ln>
                          <a:noFill/>
                        </a:ln>
                        <a:solidFill>
                          <a:schemeClr val="tx1"/>
                        </a:solidFill>
                        <a:effectLst/>
                        <a:latin typeface="Tahoma"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4373">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274373">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274373">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274373">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274373">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dirty="0">
                        <a:ln>
                          <a:noFill/>
                        </a:ln>
                        <a:solidFill>
                          <a:schemeClr val="tx1"/>
                        </a:solidFill>
                        <a:effectLst/>
                        <a:latin typeface="Tahoma"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dirty="0">
                        <a:ln>
                          <a:noFill/>
                        </a:ln>
                        <a:solidFill>
                          <a:schemeClr val="tx1"/>
                        </a:solidFill>
                        <a:effectLst/>
                        <a:latin typeface="Tahoma"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sp>
        <p:nvSpPr>
          <p:cNvPr id="7292" name="Text Box 146"/>
          <p:cNvSpPr txBox="1">
            <a:spLocks noChangeArrowheads="1"/>
          </p:cNvSpPr>
          <p:nvPr/>
        </p:nvSpPr>
        <p:spPr bwMode="auto">
          <a:xfrm>
            <a:off x="2403476" y="4259262"/>
            <a:ext cx="1751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mn-cs"/>
              </a:rPr>
              <a:t>Mode Choice </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itchFamily="34" charset="-128"/>
                <a:cs typeface="+mn-cs"/>
              </a:rPr>
              <a:t>Logsum</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mn-cs"/>
              </a:rPr>
              <a:t>Matrix*</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mn-cs"/>
              </a:rPr>
              <a:t>(alpha zone)</a:t>
            </a:r>
          </a:p>
        </p:txBody>
      </p:sp>
      <p:sp>
        <p:nvSpPr>
          <p:cNvPr id="7293" name="AutoShape 147"/>
          <p:cNvSpPr>
            <a:spLocks noChangeArrowheads="1"/>
          </p:cNvSpPr>
          <p:nvPr/>
        </p:nvSpPr>
        <p:spPr bwMode="auto">
          <a:xfrm>
            <a:off x="4953000" y="4495800"/>
            <a:ext cx="381000" cy="685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294" name="AutoShape 148"/>
          <p:cNvSpPr>
            <a:spLocks noChangeArrowheads="1"/>
          </p:cNvSpPr>
          <p:nvPr/>
        </p:nvSpPr>
        <p:spPr bwMode="auto">
          <a:xfrm rot="10800000">
            <a:off x="9677400" y="4572000"/>
            <a:ext cx="228600" cy="685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295" name="AutoShape 149"/>
          <p:cNvSpPr>
            <a:spLocks noChangeArrowheads="1"/>
          </p:cNvSpPr>
          <p:nvPr/>
        </p:nvSpPr>
        <p:spPr bwMode="auto">
          <a:xfrm rot="-5400000">
            <a:off x="7772400" y="5788023"/>
            <a:ext cx="228600" cy="685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graphicFrame>
        <p:nvGraphicFramePr>
          <p:cNvPr id="487574" name="Group 150"/>
          <p:cNvGraphicFramePr>
            <a:graphicFrameLocks noGrp="1"/>
          </p:cNvGraphicFramePr>
          <p:nvPr>
            <p:extLst/>
          </p:nvPr>
        </p:nvGraphicFramePr>
        <p:xfrm>
          <a:off x="7734300" y="1733254"/>
          <a:ext cx="1828800" cy="13716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90000"/>
                        <a:buFont typeface="Wingdings" pitchFamily="2" charset="2"/>
                        <a:buNone/>
                        <a:tabLst/>
                      </a:pPr>
                      <a:endParaRPr kumimoji="0" lang="en-US" sz="1200" b="0" i="0" u="none" strike="noStrike" cap="none" normalizeH="0" baseline="0" dirty="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bl>
          </a:graphicData>
        </a:graphic>
      </p:graphicFrame>
      <p:grpSp>
        <p:nvGrpSpPr>
          <p:cNvPr id="3" name="Group 2">
            <a:extLst>
              <a:ext uri="{FF2B5EF4-FFF2-40B4-BE49-F238E27FC236}">
                <a16:creationId xmlns:a16="http://schemas.microsoft.com/office/drawing/2014/main" id="{DDCD1EF6-5E05-4D14-8A55-D1C54C5F660A}"/>
              </a:ext>
            </a:extLst>
          </p:cNvPr>
          <p:cNvGrpSpPr/>
          <p:nvPr/>
        </p:nvGrpSpPr>
        <p:grpSpPr>
          <a:xfrm>
            <a:off x="2057400" y="1539877"/>
            <a:ext cx="7310438" cy="2285998"/>
            <a:chOff x="2057400" y="1143002"/>
            <a:chExt cx="7310438" cy="2285998"/>
          </a:xfrm>
        </p:grpSpPr>
        <p:grpSp>
          <p:nvGrpSpPr>
            <p:cNvPr id="2" name="Group 1">
              <a:extLst>
                <a:ext uri="{FF2B5EF4-FFF2-40B4-BE49-F238E27FC236}">
                  <a16:creationId xmlns:a16="http://schemas.microsoft.com/office/drawing/2014/main" id="{848C2E6F-F86F-4B2A-B441-E2C294E56027}"/>
                </a:ext>
              </a:extLst>
            </p:cNvPr>
            <p:cNvGrpSpPr/>
            <p:nvPr/>
          </p:nvGrpSpPr>
          <p:grpSpPr>
            <a:xfrm>
              <a:off x="2057400" y="1143002"/>
              <a:ext cx="7310438" cy="2187577"/>
              <a:chOff x="2057400" y="1143002"/>
              <a:chExt cx="7310438" cy="2187577"/>
            </a:xfrm>
          </p:grpSpPr>
          <p:grpSp>
            <p:nvGrpSpPr>
              <p:cNvPr id="7172" name="Group 3"/>
              <p:cNvGrpSpPr>
                <a:grpSpLocks/>
              </p:cNvGrpSpPr>
              <p:nvPr/>
            </p:nvGrpSpPr>
            <p:grpSpPr bwMode="auto">
              <a:xfrm>
                <a:off x="2057400" y="1143002"/>
                <a:ext cx="4916489" cy="2187577"/>
                <a:chOff x="336" y="576"/>
                <a:chExt cx="3738" cy="1629"/>
              </a:xfrm>
            </p:grpSpPr>
            <p:sp>
              <p:nvSpPr>
                <p:cNvPr id="7318" name="Line 4"/>
                <p:cNvSpPr>
                  <a:spLocks noChangeShapeType="1"/>
                </p:cNvSpPr>
                <p:nvPr/>
              </p:nvSpPr>
              <p:spPr bwMode="auto">
                <a:xfrm>
                  <a:off x="480" y="864"/>
                  <a:ext cx="0" cy="6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319" name="Line 5"/>
                <p:cNvSpPr>
                  <a:spLocks noChangeShapeType="1"/>
                </p:cNvSpPr>
                <p:nvPr/>
              </p:nvSpPr>
              <p:spPr bwMode="auto">
                <a:xfrm>
                  <a:off x="480" y="1488"/>
                  <a:ext cx="81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320" name="Line 6"/>
                <p:cNvSpPr>
                  <a:spLocks noChangeShapeType="1"/>
                </p:cNvSpPr>
                <p:nvPr/>
              </p:nvSpPr>
              <p:spPr bwMode="auto">
                <a:xfrm flipH="1" flipV="1">
                  <a:off x="1008" y="1248"/>
                  <a:ext cx="288"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321" name="Line 7"/>
                <p:cNvSpPr>
                  <a:spLocks noChangeShapeType="1"/>
                </p:cNvSpPr>
                <p:nvPr/>
              </p:nvSpPr>
              <p:spPr bwMode="auto">
                <a:xfrm flipV="1">
                  <a:off x="1008" y="768"/>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322" name="Line 8"/>
                <p:cNvSpPr>
                  <a:spLocks noChangeShapeType="1"/>
                </p:cNvSpPr>
                <p:nvPr/>
              </p:nvSpPr>
              <p:spPr bwMode="auto">
                <a:xfrm flipH="1">
                  <a:off x="480" y="768"/>
                  <a:ext cx="528"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323" name="Line 9"/>
                <p:cNvSpPr>
                  <a:spLocks noChangeShapeType="1"/>
                </p:cNvSpPr>
                <p:nvPr/>
              </p:nvSpPr>
              <p:spPr bwMode="auto">
                <a:xfrm>
                  <a:off x="480" y="1248"/>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324" name="Line 10"/>
                <p:cNvSpPr>
                  <a:spLocks noChangeShapeType="1"/>
                </p:cNvSpPr>
                <p:nvPr/>
              </p:nvSpPr>
              <p:spPr bwMode="auto">
                <a:xfrm flipV="1">
                  <a:off x="1296" y="768"/>
                  <a:ext cx="0" cy="9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325" name="Line 11"/>
                <p:cNvSpPr>
                  <a:spLocks noChangeShapeType="1"/>
                </p:cNvSpPr>
                <p:nvPr/>
              </p:nvSpPr>
              <p:spPr bwMode="auto">
                <a:xfrm>
                  <a:off x="1008" y="768"/>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326" name="Line 12"/>
                <p:cNvSpPr>
                  <a:spLocks noChangeShapeType="1"/>
                </p:cNvSpPr>
                <p:nvPr/>
              </p:nvSpPr>
              <p:spPr bwMode="auto">
                <a:xfrm flipV="1">
                  <a:off x="2592" y="576"/>
                  <a:ext cx="1104"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327" name="Line 13"/>
                <p:cNvSpPr>
                  <a:spLocks noChangeShapeType="1"/>
                </p:cNvSpPr>
                <p:nvPr/>
              </p:nvSpPr>
              <p:spPr bwMode="auto">
                <a:xfrm flipH="1">
                  <a:off x="2544" y="864"/>
                  <a:ext cx="48" cy="7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328" name="Line 14"/>
                <p:cNvSpPr>
                  <a:spLocks noChangeShapeType="1"/>
                </p:cNvSpPr>
                <p:nvPr/>
              </p:nvSpPr>
              <p:spPr bwMode="auto">
                <a:xfrm flipV="1">
                  <a:off x="2544" y="1488"/>
                  <a:ext cx="120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329" name="Line 15"/>
                <p:cNvSpPr>
                  <a:spLocks noChangeShapeType="1"/>
                </p:cNvSpPr>
                <p:nvPr/>
              </p:nvSpPr>
              <p:spPr bwMode="auto">
                <a:xfrm>
                  <a:off x="3696" y="576"/>
                  <a:ext cx="48" cy="9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330" name="Line 16"/>
                <p:cNvSpPr>
                  <a:spLocks noChangeShapeType="1"/>
                </p:cNvSpPr>
                <p:nvPr/>
              </p:nvSpPr>
              <p:spPr bwMode="auto">
                <a:xfrm>
                  <a:off x="3024" y="768"/>
                  <a:ext cx="0"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331" name="Line 17"/>
                <p:cNvSpPr>
                  <a:spLocks noChangeShapeType="1"/>
                </p:cNvSpPr>
                <p:nvPr/>
              </p:nvSpPr>
              <p:spPr bwMode="auto">
                <a:xfrm flipV="1">
                  <a:off x="3024" y="1104"/>
                  <a:ext cx="672"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7332" name="AutoShape 18"/>
                <p:cNvSpPr>
                  <a:spLocks noChangeArrowheads="1"/>
                </p:cNvSpPr>
                <p:nvPr/>
              </p:nvSpPr>
              <p:spPr bwMode="auto">
                <a:xfrm>
                  <a:off x="1536" y="816"/>
                  <a:ext cx="864" cy="864"/>
                </a:xfrm>
                <a:prstGeom prst="right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mn-cs"/>
                    </a:rPr>
                    <a:t>$1.5M </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mn-cs"/>
                    </a:rPr>
                    <a:t>Labor Flow</a:t>
                  </a:r>
                </a:p>
              </p:txBody>
            </p:sp>
            <p:sp>
              <p:nvSpPr>
                <p:cNvPr id="7333" name="Text Box 19"/>
                <p:cNvSpPr txBox="1">
                  <a:spLocks noChangeArrowheads="1"/>
                </p:cNvSpPr>
                <p:nvPr/>
              </p:nvSpPr>
              <p:spPr bwMode="auto">
                <a:xfrm>
                  <a:off x="614" y="887"/>
                  <a:ext cx="23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1</a:t>
                  </a:r>
                </a:p>
              </p:txBody>
            </p:sp>
            <p:sp>
              <p:nvSpPr>
                <p:cNvPr id="7334" name="Text Box 20"/>
                <p:cNvSpPr txBox="1">
                  <a:spLocks noChangeArrowheads="1"/>
                </p:cNvSpPr>
                <p:nvPr/>
              </p:nvSpPr>
              <p:spPr bwMode="auto">
                <a:xfrm>
                  <a:off x="720" y="1296"/>
                  <a:ext cx="23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2</a:t>
                  </a:r>
                </a:p>
              </p:txBody>
            </p:sp>
            <p:sp>
              <p:nvSpPr>
                <p:cNvPr id="7335" name="Text Box 21"/>
                <p:cNvSpPr txBox="1">
                  <a:spLocks noChangeArrowheads="1"/>
                </p:cNvSpPr>
                <p:nvPr/>
              </p:nvSpPr>
              <p:spPr bwMode="auto">
                <a:xfrm>
                  <a:off x="1046" y="983"/>
                  <a:ext cx="23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3</a:t>
                  </a:r>
                </a:p>
              </p:txBody>
            </p:sp>
            <p:sp>
              <p:nvSpPr>
                <p:cNvPr id="7336" name="Text Box 22"/>
                <p:cNvSpPr txBox="1">
                  <a:spLocks noChangeArrowheads="1"/>
                </p:cNvSpPr>
                <p:nvPr/>
              </p:nvSpPr>
              <p:spPr bwMode="auto">
                <a:xfrm>
                  <a:off x="2678" y="983"/>
                  <a:ext cx="23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4</a:t>
                  </a:r>
                </a:p>
              </p:txBody>
            </p:sp>
            <p:sp>
              <p:nvSpPr>
                <p:cNvPr id="7337" name="Text Box 23"/>
                <p:cNvSpPr txBox="1">
                  <a:spLocks noChangeArrowheads="1"/>
                </p:cNvSpPr>
                <p:nvPr/>
              </p:nvSpPr>
              <p:spPr bwMode="auto">
                <a:xfrm>
                  <a:off x="3254" y="743"/>
                  <a:ext cx="237"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5</a:t>
                  </a:r>
                </a:p>
              </p:txBody>
            </p:sp>
            <p:sp>
              <p:nvSpPr>
                <p:cNvPr id="7338" name="Text Box 24"/>
                <p:cNvSpPr txBox="1">
                  <a:spLocks noChangeArrowheads="1"/>
                </p:cNvSpPr>
                <p:nvPr/>
              </p:nvSpPr>
              <p:spPr bwMode="auto">
                <a:xfrm>
                  <a:off x="3302" y="1175"/>
                  <a:ext cx="23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6</a:t>
                  </a:r>
                </a:p>
              </p:txBody>
            </p:sp>
            <p:sp>
              <p:nvSpPr>
                <p:cNvPr id="7339" name="Text Box 25"/>
                <p:cNvSpPr txBox="1">
                  <a:spLocks noChangeArrowheads="1"/>
                </p:cNvSpPr>
                <p:nvPr/>
              </p:nvSpPr>
              <p:spPr bwMode="auto">
                <a:xfrm>
                  <a:off x="336" y="1728"/>
                  <a:ext cx="1530"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Beta Zone 101</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$0.25M Intrazonal</a:t>
                  </a:r>
                </a:p>
              </p:txBody>
            </p:sp>
            <p:sp>
              <p:nvSpPr>
                <p:cNvPr id="7340" name="Text Box 26"/>
                <p:cNvSpPr txBox="1">
                  <a:spLocks noChangeArrowheads="1"/>
                </p:cNvSpPr>
                <p:nvPr/>
              </p:nvSpPr>
              <p:spPr bwMode="auto">
                <a:xfrm>
                  <a:off x="2544" y="1680"/>
                  <a:ext cx="153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Beta Zone 201</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$0.25M Intrazonal</a:t>
                  </a:r>
                </a:p>
              </p:txBody>
            </p:sp>
          </p:grpSp>
          <p:sp>
            <p:nvSpPr>
              <p:cNvPr id="7314" name="Text Box 168"/>
              <p:cNvSpPr txBox="1">
                <a:spLocks noChangeArrowheads="1"/>
              </p:cNvSpPr>
              <p:nvPr/>
            </p:nvSpPr>
            <p:spPr bwMode="auto">
              <a:xfrm>
                <a:off x="7900988" y="1371601"/>
                <a:ext cx="1466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Labor </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Flow</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Matrix</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rPr>
                  <a:t>(beta zone)</a:t>
                </a:r>
              </a:p>
            </p:txBody>
          </p:sp>
          <p:sp>
            <p:nvSpPr>
              <p:cNvPr id="487593" name="Text Box 169"/>
              <p:cNvSpPr txBox="1">
                <a:spLocks noChangeArrowheads="1"/>
              </p:cNvSpPr>
              <p:nvPr/>
            </p:nvSpPr>
            <p:spPr bwMode="auto">
              <a:xfrm>
                <a:off x="7146925" y="1646238"/>
                <a:ext cx="539750" cy="823912"/>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charset="0"/>
                    <a:ea typeface="ＭＳ Ｐゴシック" pitchFamily="34" charset="-128"/>
                    <a:cs typeface="+mn-cs"/>
                  </a:rPr>
                  <a:t>=</a:t>
                </a:r>
              </a:p>
            </p:txBody>
          </p:sp>
        </p:grpSp>
        <p:sp>
          <p:nvSpPr>
            <p:cNvPr id="7316" name="AutoShape 170"/>
            <p:cNvSpPr>
              <a:spLocks noChangeArrowheads="1"/>
            </p:cNvSpPr>
            <p:nvPr/>
          </p:nvSpPr>
          <p:spPr bwMode="auto">
            <a:xfrm rot="5400000">
              <a:off x="8458200" y="2667000"/>
              <a:ext cx="381000" cy="1143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rgbClr val="FF0000"/>
                </a:buClr>
                <a:buSzPct val="90000"/>
                <a:buFont typeface="Wingdings" panose="05000000000000000000" pitchFamily="2" charset="2"/>
                <a:buChar char="n"/>
                <a:defRPr sz="2400">
                  <a:solidFill>
                    <a:schemeClr val="tx1"/>
                  </a:solidFill>
                  <a:latin typeface="Tahoma" panose="020B0604030504040204" pitchFamily="34" charset="0"/>
                </a:defRPr>
              </a:lvl1pPr>
              <a:lvl2pPr marL="742950" indent="-285750">
                <a:spcBef>
                  <a:spcPct val="20000"/>
                </a:spcBef>
                <a:buClr>
                  <a:srgbClr val="FF6600"/>
                </a:buClr>
                <a:buSzPct val="75000"/>
                <a:buFont typeface="Wingdings" panose="05000000000000000000" pitchFamily="2" charset="2"/>
                <a:buChar char="n"/>
                <a:defRPr sz="2200">
                  <a:solidFill>
                    <a:schemeClr val="tx1"/>
                  </a:solidFill>
                  <a:latin typeface="Tahoma" panose="020B0604030504040204" pitchFamily="34" charset="0"/>
                </a:defRPr>
              </a:lvl2pPr>
              <a:lvl3pPr marL="1143000" indent="-228600">
                <a:spcBef>
                  <a:spcPct val="20000"/>
                </a:spcBef>
                <a:buClr>
                  <a:srgbClr val="FFCC66"/>
                </a:buClr>
                <a:buSzPct val="55000"/>
                <a:buFont typeface="Wingdings" panose="05000000000000000000" pitchFamily="2" charset="2"/>
                <a:buChar char="n"/>
                <a:defRPr sz="20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grpSp>
      <p:sp>
        <p:nvSpPr>
          <p:cNvPr id="7317" name="Rectangle 1"/>
          <p:cNvSpPr>
            <a:spLocks noChangeArrowheads="1"/>
          </p:cNvSpPr>
          <p:nvPr/>
        </p:nvSpPr>
        <p:spPr bwMode="auto">
          <a:xfrm>
            <a:off x="1541463" y="5854700"/>
            <a:ext cx="4572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ＭＳ Ｐゴシック" pitchFamily="34" charset="-128"/>
                <a:cs typeface="Times New Roman" panose="02020603050405020304" pitchFamily="18" charset="0"/>
              </a:rPr>
              <a:t>*The Mode Choice Logsum matrix take into account the time and cost of travel by all modes of transportation, according to traveler perceptions about the importance of the attributes of each mode, as well as non-included attributes that affect the probability of taking each mode between each origin-destination pair.</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4" charset="-128"/>
              <a:cs typeface="+mn-cs"/>
            </a:endParaRPr>
          </a:p>
        </p:txBody>
      </p:sp>
      <p:sp>
        <p:nvSpPr>
          <p:cNvPr id="41" name="Rectangle 2"/>
          <p:cNvSpPr txBox="1">
            <a:spLocks noChangeArrowheads="1"/>
          </p:cNvSpPr>
          <p:nvPr/>
        </p:nvSpPr>
        <p:spPr bwMode="auto">
          <a:xfrm>
            <a:off x="831273" y="336520"/>
            <a:ext cx="9379527" cy="36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a:solidFill>
                  <a:srgbClr val="000080"/>
                </a:solidFill>
                <a:latin typeface="+mj-lt"/>
                <a:ea typeface="+mj-ea"/>
                <a:cs typeface="+mj-cs"/>
              </a:defRPr>
            </a:lvl1pPr>
            <a:lvl2pPr algn="l" rtl="0" eaLnBrk="0" fontAlgn="base" hangingPunct="0">
              <a:spcBef>
                <a:spcPct val="0"/>
              </a:spcBef>
              <a:spcAft>
                <a:spcPct val="0"/>
              </a:spcAft>
              <a:defRPr sz="3600">
                <a:solidFill>
                  <a:srgbClr val="000080"/>
                </a:solidFill>
                <a:latin typeface="Times New Roman" pitchFamily="18" charset="0"/>
              </a:defRPr>
            </a:lvl2pPr>
            <a:lvl3pPr algn="l" rtl="0" eaLnBrk="0" fontAlgn="base" hangingPunct="0">
              <a:spcBef>
                <a:spcPct val="0"/>
              </a:spcBef>
              <a:spcAft>
                <a:spcPct val="0"/>
              </a:spcAft>
              <a:defRPr sz="3600">
                <a:solidFill>
                  <a:srgbClr val="000080"/>
                </a:solidFill>
                <a:latin typeface="Times New Roman" pitchFamily="18" charset="0"/>
              </a:defRPr>
            </a:lvl3pPr>
            <a:lvl4pPr algn="l" rtl="0" eaLnBrk="0" fontAlgn="base" hangingPunct="0">
              <a:spcBef>
                <a:spcPct val="0"/>
              </a:spcBef>
              <a:spcAft>
                <a:spcPct val="0"/>
              </a:spcAft>
              <a:defRPr sz="3600">
                <a:solidFill>
                  <a:srgbClr val="000080"/>
                </a:solidFill>
                <a:latin typeface="Times New Roman" pitchFamily="18" charset="0"/>
              </a:defRPr>
            </a:lvl4pPr>
            <a:lvl5pPr algn="l" rtl="0" eaLnBrk="0" fontAlgn="base" hangingPunct="0">
              <a:spcBef>
                <a:spcPct val="0"/>
              </a:spcBef>
              <a:spcAft>
                <a:spcPct val="0"/>
              </a:spcAft>
              <a:defRPr sz="3600">
                <a:solidFill>
                  <a:srgbClr val="000080"/>
                </a:solidFill>
                <a:latin typeface="Times New Roman" pitchFamily="18" charset="0"/>
              </a:defRPr>
            </a:lvl5pPr>
            <a:lvl6pPr marL="457200" algn="l" rtl="0" fontAlgn="base">
              <a:spcBef>
                <a:spcPct val="0"/>
              </a:spcBef>
              <a:spcAft>
                <a:spcPct val="0"/>
              </a:spcAft>
              <a:defRPr sz="3600">
                <a:solidFill>
                  <a:srgbClr val="000080"/>
                </a:solidFill>
                <a:latin typeface="Times New Roman" pitchFamily="18" charset="0"/>
              </a:defRPr>
            </a:lvl6pPr>
            <a:lvl7pPr marL="914400" algn="l" rtl="0" fontAlgn="base">
              <a:spcBef>
                <a:spcPct val="0"/>
              </a:spcBef>
              <a:spcAft>
                <a:spcPct val="0"/>
              </a:spcAft>
              <a:defRPr sz="3600">
                <a:solidFill>
                  <a:srgbClr val="000080"/>
                </a:solidFill>
                <a:latin typeface="Times New Roman" pitchFamily="18" charset="0"/>
              </a:defRPr>
            </a:lvl7pPr>
            <a:lvl8pPr marL="1371600" algn="l" rtl="0" fontAlgn="base">
              <a:spcBef>
                <a:spcPct val="0"/>
              </a:spcBef>
              <a:spcAft>
                <a:spcPct val="0"/>
              </a:spcAft>
              <a:defRPr sz="3600">
                <a:solidFill>
                  <a:srgbClr val="000080"/>
                </a:solidFill>
                <a:latin typeface="Times New Roman" pitchFamily="18" charset="0"/>
              </a:defRPr>
            </a:lvl8pPr>
            <a:lvl9pPr marL="1828800" algn="l" rtl="0" fontAlgn="base">
              <a:spcBef>
                <a:spcPct val="0"/>
              </a:spcBef>
              <a:spcAft>
                <a:spcPct val="0"/>
              </a:spcAft>
              <a:defRPr sz="3600">
                <a:solidFill>
                  <a:srgbClr val="000080"/>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26522"/>
                </a:solidFill>
                <a:effectLst/>
                <a:uLnTx/>
                <a:uFillTx/>
                <a:latin typeface="Trebuchet MS" charset="0"/>
                <a:ea typeface="+mj-ea"/>
                <a:cs typeface="+mj-cs"/>
              </a:rPr>
              <a:t>Atlanta’s Integrated Land Use / Transport Model</a:t>
            </a:r>
          </a:p>
        </p:txBody>
      </p:sp>
    </p:spTree>
    <p:extLst>
      <p:ext uri="{BB962C8B-B14F-4D97-AF65-F5344CB8AC3E}">
        <p14:creationId xmlns:p14="http://schemas.microsoft.com/office/powerpoint/2010/main" val="27556363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4208"/>
          </a:xfrm>
        </p:spPr>
        <p:txBody>
          <a:bodyPr anchor="t">
            <a:normAutofit/>
          </a:bodyPr>
          <a:lstStyle/>
          <a:p>
            <a:r>
              <a:rPr lang="en-US" altLang="en-US" sz="3200" dirty="0"/>
              <a:t>Atlanta’s Integrated Land-Use/Transport Model</a:t>
            </a:r>
            <a:endParaRPr lang="en-US" sz="3200" dirty="0"/>
          </a:p>
        </p:txBody>
      </p:sp>
      <p:sp>
        <p:nvSpPr>
          <p:cNvPr id="3" name="Content Placeholder 2"/>
          <p:cNvSpPr>
            <a:spLocks noGrp="1"/>
          </p:cNvSpPr>
          <p:nvPr>
            <p:ph idx="1"/>
          </p:nvPr>
        </p:nvSpPr>
        <p:spPr>
          <a:xfrm>
            <a:off x="1980384" y="1678930"/>
            <a:ext cx="9373415" cy="4351338"/>
          </a:xfrm>
        </p:spPr>
        <p:txBody>
          <a:bodyPr/>
          <a:lstStyle/>
          <a:p>
            <a:pPr>
              <a:defRPr/>
            </a:pPr>
            <a:r>
              <a:rPr lang="en-US" altLang="en-US" sz="2400" dirty="0">
                <a:solidFill>
                  <a:srgbClr val="15567E"/>
                </a:solidFill>
                <a:latin typeface="Trebuchet MS" panose="020B0603020202020204" pitchFamily="34" charset="0"/>
                <a:ea typeface="+mn-ea"/>
                <a:cs typeface="+mn-cs"/>
              </a:rPr>
              <a:t>2 Types of Linkages:</a:t>
            </a:r>
          </a:p>
          <a:p>
            <a:pPr lvl="1">
              <a:buFont typeface="Wingdings" panose="05000000000000000000" pitchFamily="2" charset="2"/>
              <a:buChar char="v"/>
              <a:defRPr/>
            </a:pPr>
            <a:r>
              <a:rPr lang="en-US" altLang="en-US" sz="2000" i="1" u="sng" dirty="0">
                <a:solidFill>
                  <a:schemeClr val="tx1">
                    <a:lumMod val="50000"/>
                    <a:lumOff val="50000"/>
                  </a:schemeClr>
                </a:solidFill>
                <a:latin typeface="Trebuchet MS" panose="020B0603020202020204" pitchFamily="34" charset="0"/>
                <a:ea typeface="+mn-ea"/>
                <a:cs typeface="+mn-cs"/>
              </a:rPr>
              <a:t>Connection:</a:t>
            </a:r>
            <a:r>
              <a:rPr lang="en-US" altLang="en-US" sz="2000" dirty="0">
                <a:solidFill>
                  <a:schemeClr val="tx1">
                    <a:lumMod val="50000"/>
                    <a:lumOff val="50000"/>
                  </a:schemeClr>
                </a:solidFill>
                <a:latin typeface="Trebuchet MS" panose="020B0603020202020204" pitchFamily="34" charset="0"/>
                <a:ea typeface="+mn-ea"/>
                <a:cs typeface="+mn-cs"/>
              </a:rPr>
              <a:t>  Feeding Land-Use Model Estimates of Population and Employment to ABM</a:t>
            </a:r>
          </a:p>
          <a:p>
            <a:pPr lvl="1">
              <a:buFont typeface="Wingdings" panose="05000000000000000000" pitchFamily="2" charset="2"/>
              <a:buChar char="v"/>
              <a:defRPr/>
            </a:pPr>
            <a:endParaRPr lang="en-US" altLang="en-US" sz="1000" dirty="0">
              <a:solidFill>
                <a:schemeClr val="tx1">
                  <a:lumMod val="50000"/>
                  <a:lumOff val="50000"/>
                </a:schemeClr>
              </a:solidFill>
              <a:latin typeface="Trebuchet MS" panose="020B0603020202020204" pitchFamily="34" charset="0"/>
              <a:ea typeface="+mn-ea"/>
              <a:cs typeface="+mn-cs"/>
            </a:endParaRPr>
          </a:p>
          <a:p>
            <a:pPr lvl="1">
              <a:buFont typeface="Wingdings" panose="05000000000000000000" pitchFamily="2" charset="2"/>
              <a:buChar char="v"/>
              <a:defRPr/>
            </a:pPr>
            <a:r>
              <a:rPr lang="en-US" altLang="en-US" sz="2000" i="1" u="sng" dirty="0">
                <a:solidFill>
                  <a:schemeClr val="tx1">
                    <a:lumMod val="50000"/>
                    <a:lumOff val="50000"/>
                  </a:schemeClr>
                </a:solidFill>
                <a:latin typeface="Trebuchet MS" panose="020B0603020202020204" pitchFamily="34" charset="0"/>
                <a:ea typeface="+mn-ea"/>
                <a:cs typeface="+mn-cs"/>
              </a:rPr>
              <a:t>Integration:</a:t>
            </a:r>
            <a:r>
              <a:rPr lang="en-US" altLang="en-US" sz="2000" dirty="0">
                <a:solidFill>
                  <a:schemeClr val="tx1">
                    <a:lumMod val="50000"/>
                    <a:lumOff val="50000"/>
                  </a:schemeClr>
                </a:solidFill>
                <a:latin typeface="Trebuchet MS" panose="020B0603020202020204" pitchFamily="34" charset="0"/>
                <a:ea typeface="+mn-ea"/>
                <a:cs typeface="+mn-cs"/>
              </a:rPr>
              <a:t>  Leveraging Labor Flows from Spatial Input-Output Model (PECAS) to Determine Workplace Location Choice</a:t>
            </a:r>
          </a:p>
          <a:p>
            <a:endParaRPr lang="en-US" dirty="0"/>
          </a:p>
        </p:txBody>
      </p:sp>
    </p:spTree>
    <p:extLst>
      <p:ext uri="{BB962C8B-B14F-4D97-AF65-F5344CB8AC3E}">
        <p14:creationId xmlns:p14="http://schemas.microsoft.com/office/powerpoint/2010/main" val="370296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741" y="-14719"/>
            <a:ext cx="10594830" cy="747893"/>
          </a:xfrm>
        </p:spPr>
        <p:txBody>
          <a:bodyPr>
            <a:normAutofit/>
          </a:bodyPr>
          <a:lstStyle/>
          <a:p>
            <a:pPr algn="l"/>
            <a:r>
              <a:rPr lang="en-US" sz="3200" dirty="0"/>
              <a:t>The Atlanta “Region”, A Complex Geography</a:t>
            </a:r>
          </a:p>
        </p:txBody>
      </p:sp>
      <p:grpSp>
        <p:nvGrpSpPr>
          <p:cNvPr id="10" name="Group 9"/>
          <p:cNvGrpSpPr/>
          <p:nvPr/>
        </p:nvGrpSpPr>
        <p:grpSpPr>
          <a:xfrm>
            <a:off x="1828799" y="733174"/>
            <a:ext cx="8216721" cy="6124826"/>
            <a:chOff x="417830" y="1080076"/>
            <a:chExt cx="6839325" cy="5564582"/>
          </a:xfrm>
        </p:grpSpPr>
        <p:pic>
          <p:nvPicPr>
            <p:cNvPr id="1024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7" t="1767" r="1151" b="2846"/>
            <a:stretch/>
          </p:blipFill>
          <p:spPr bwMode="auto">
            <a:xfrm>
              <a:off x="417830" y="1396999"/>
              <a:ext cx="6839325" cy="471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506214" y="3825317"/>
              <a:ext cx="1633537" cy="2819341"/>
              <a:chOff x="541383" y="3825317"/>
              <a:chExt cx="1633537" cy="2819341"/>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83" y="3825317"/>
                <a:ext cx="1633537"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91030" y="6059883"/>
                <a:ext cx="1134242" cy="58477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15-County MNGWPD</a:t>
                </a:r>
              </a:p>
            </p:txBody>
          </p:sp>
        </p:grpSp>
        <p:grpSp>
          <p:nvGrpSpPr>
            <p:cNvPr id="7" name="Group 6"/>
            <p:cNvGrpSpPr/>
            <p:nvPr/>
          </p:nvGrpSpPr>
          <p:grpSpPr>
            <a:xfrm>
              <a:off x="5520869" y="1080076"/>
              <a:ext cx="1633537" cy="2689256"/>
              <a:chOff x="5614653" y="1080076"/>
              <a:chExt cx="1633537" cy="2689256"/>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4653" y="1824645"/>
                <a:ext cx="1633537"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749898" y="1080076"/>
                <a:ext cx="1380976"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20-County NA</a:t>
                </a:r>
              </a:p>
            </p:txBody>
          </p:sp>
        </p:grpSp>
        <p:grpSp>
          <p:nvGrpSpPr>
            <p:cNvPr id="6" name="Group 5"/>
            <p:cNvGrpSpPr/>
            <p:nvPr/>
          </p:nvGrpSpPr>
          <p:grpSpPr>
            <a:xfrm>
              <a:off x="582802" y="1080076"/>
              <a:ext cx="1498291" cy="2604419"/>
              <a:chOff x="617971" y="1080076"/>
              <a:chExt cx="1498291" cy="2604419"/>
            </a:xfrm>
          </p:grpSpPr>
          <p:sp>
            <p:nvSpPr>
              <p:cNvPr id="4" name="Rounded Rectangle 3"/>
              <p:cNvSpPr/>
              <p:nvPr/>
            </p:nvSpPr>
            <p:spPr>
              <a:xfrm>
                <a:off x="636494" y="1909483"/>
                <a:ext cx="1461247" cy="1775012"/>
              </a:xfrm>
              <a:prstGeom prst="roundRect">
                <a:avLst/>
              </a:prstGeom>
              <a:noFill/>
              <a:ln w="38100">
                <a:solidFill>
                  <a:srgbClr val="FF0000"/>
                </a:solidFill>
              </a:ln>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617971" y="1080076"/>
                <a:ext cx="1498291"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10-County RDC</a:t>
                </a:r>
              </a:p>
            </p:txBody>
          </p:sp>
        </p:grpSp>
        <p:grpSp>
          <p:nvGrpSpPr>
            <p:cNvPr id="8" name="Group 7"/>
            <p:cNvGrpSpPr/>
            <p:nvPr/>
          </p:nvGrpSpPr>
          <p:grpSpPr>
            <a:xfrm>
              <a:off x="5518111" y="3738095"/>
              <a:ext cx="1633537" cy="2673405"/>
              <a:chOff x="5623618" y="3738095"/>
              <a:chExt cx="1633537" cy="2673405"/>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618" y="3738095"/>
                <a:ext cx="1633537"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625168" y="6072946"/>
                <a:ext cx="1631987"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33-County CMSA</a:t>
                </a:r>
              </a:p>
            </p:txBody>
          </p:sp>
        </p:grpSp>
      </p:grpSp>
    </p:spTree>
    <p:extLst>
      <p:ext uri="{BB962C8B-B14F-4D97-AF65-F5344CB8AC3E}">
        <p14:creationId xmlns:p14="http://schemas.microsoft.com/office/powerpoint/2010/main" val="70909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9097"/>
          </a:xfrm>
        </p:spPr>
        <p:txBody>
          <a:bodyPr anchor="t">
            <a:noAutofit/>
          </a:bodyPr>
          <a:lstStyle/>
          <a:p>
            <a:r>
              <a:rPr lang="en-US" sz="3200" dirty="0"/>
              <a:t>Goals of Land Use Model (PECAS) to Activity-Based Model (ABM) Integration</a:t>
            </a:r>
          </a:p>
        </p:txBody>
      </p:sp>
      <p:sp>
        <p:nvSpPr>
          <p:cNvPr id="3" name="Content Placeholder 2"/>
          <p:cNvSpPr>
            <a:spLocks noGrp="1"/>
          </p:cNvSpPr>
          <p:nvPr>
            <p:ph idx="1"/>
          </p:nvPr>
        </p:nvSpPr>
        <p:spPr/>
        <p:txBody>
          <a:bodyPr/>
          <a:lstStyle/>
          <a:p>
            <a:r>
              <a:rPr lang="en-US" sz="2400" dirty="0">
                <a:solidFill>
                  <a:srgbClr val="15567E"/>
                </a:solidFill>
                <a:latin typeface="Trebuchet MS" panose="020B0603020202020204" pitchFamily="34" charset="0"/>
                <a:ea typeface="+mn-ea"/>
                <a:cs typeface="+mn-cs"/>
              </a:rPr>
              <a:t>Small Area (TAZ) Land Use Estimates for Use in Destination Choice Models</a:t>
            </a:r>
          </a:p>
          <a:p>
            <a:pPr lvl="1">
              <a:buFont typeface="Wingdings" panose="05000000000000000000" pitchFamily="2" charset="2"/>
              <a:buChar char="v"/>
            </a:pPr>
            <a:r>
              <a:rPr lang="en-US" sz="2000" dirty="0">
                <a:solidFill>
                  <a:schemeClr val="tx1">
                    <a:lumMod val="50000"/>
                    <a:lumOff val="50000"/>
                  </a:schemeClr>
                </a:solidFill>
                <a:latin typeface="Trebuchet MS" panose="020B0603020202020204" pitchFamily="34" charset="0"/>
                <a:ea typeface="+mn-ea"/>
                <a:cs typeface="+mn-cs"/>
              </a:rPr>
              <a:t>Employment for 20 Industrial Classifications</a:t>
            </a:r>
          </a:p>
          <a:p>
            <a:pPr lvl="1">
              <a:buFont typeface="Wingdings" panose="05000000000000000000" pitchFamily="2" charset="2"/>
              <a:buChar char="v"/>
            </a:pPr>
            <a:endParaRPr lang="en-US" sz="1000" dirty="0">
              <a:solidFill>
                <a:schemeClr val="tx1">
                  <a:lumMod val="50000"/>
                  <a:lumOff val="50000"/>
                </a:schemeClr>
              </a:solidFill>
              <a:latin typeface="Trebuchet MS" panose="020B0603020202020204" pitchFamily="34" charset="0"/>
              <a:ea typeface="+mn-ea"/>
              <a:cs typeface="+mn-cs"/>
            </a:endParaRPr>
          </a:p>
          <a:p>
            <a:pPr lvl="1">
              <a:buFont typeface="Wingdings" panose="05000000000000000000" pitchFamily="2" charset="2"/>
              <a:buChar char="v"/>
            </a:pPr>
            <a:r>
              <a:rPr lang="en-US" sz="2000" dirty="0">
                <a:solidFill>
                  <a:schemeClr val="tx1">
                    <a:lumMod val="50000"/>
                    <a:lumOff val="50000"/>
                  </a:schemeClr>
                </a:solidFill>
                <a:latin typeface="Trebuchet MS" panose="020B0603020202020204" pitchFamily="34" charset="0"/>
                <a:ea typeface="+mn-ea"/>
                <a:cs typeface="+mn-cs"/>
              </a:rPr>
              <a:t>Total Households</a:t>
            </a:r>
          </a:p>
          <a:p>
            <a:pPr lvl="1">
              <a:buFont typeface="Wingdings" panose="05000000000000000000" pitchFamily="2" charset="2"/>
              <a:buChar char="v"/>
            </a:pPr>
            <a:endParaRPr lang="en-US" sz="2000" dirty="0">
              <a:solidFill>
                <a:schemeClr val="tx1">
                  <a:lumMod val="50000"/>
                  <a:lumOff val="50000"/>
                </a:schemeClr>
              </a:solidFill>
              <a:latin typeface="Trebuchet MS" panose="020B0603020202020204" pitchFamily="34" charset="0"/>
              <a:ea typeface="+mn-ea"/>
              <a:cs typeface="+mn-cs"/>
            </a:endParaRPr>
          </a:p>
          <a:p>
            <a:r>
              <a:rPr lang="en-US" sz="2400" dirty="0">
                <a:solidFill>
                  <a:srgbClr val="15567E"/>
                </a:solidFill>
                <a:latin typeface="Trebuchet MS" panose="020B0603020202020204" pitchFamily="34" charset="0"/>
                <a:ea typeface="+mn-ea"/>
                <a:cs typeface="+mn-cs"/>
              </a:rPr>
              <a:t>Synthetic Population Control Totals</a:t>
            </a:r>
          </a:p>
          <a:p>
            <a:pPr lvl="1">
              <a:buFont typeface="Wingdings" panose="05000000000000000000" pitchFamily="2" charset="2"/>
              <a:buChar char="v"/>
            </a:pPr>
            <a:r>
              <a:rPr lang="en-US" sz="2000" dirty="0">
                <a:solidFill>
                  <a:schemeClr val="tx1">
                    <a:lumMod val="50000"/>
                    <a:lumOff val="50000"/>
                  </a:schemeClr>
                </a:solidFill>
                <a:latin typeface="Trebuchet MS" panose="020B0603020202020204" pitchFamily="34" charset="0"/>
                <a:ea typeface="+mn-ea"/>
                <a:cs typeface="+mn-cs"/>
              </a:rPr>
              <a:t>Household by Size and Income (TAZ Control)</a:t>
            </a:r>
          </a:p>
          <a:p>
            <a:pPr lvl="1">
              <a:buFont typeface="Wingdings" panose="05000000000000000000" pitchFamily="2" charset="2"/>
              <a:buChar char="v"/>
            </a:pPr>
            <a:endParaRPr lang="en-US" sz="1000" dirty="0">
              <a:solidFill>
                <a:schemeClr val="tx1">
                  <a:lumMod val="50000"/>
                  <a:lumOff val="50000"/>
                </a:schemeClr>
              </a:solidFill>
              <a:latin typeface="Trebuchet MS" panose="020B0603020202020204" pitchFamily="34" charset="0"/>
              <a:ea typeface="+mn-ea"/>
              <a:cs typeface="+mn-cs"/>
            </a:endParaRPr>
          </a:p>
          <a:p>
            <a:pPr lvl="1">
              <a:buFont typeface="Wingdings" panose="05000000000000000000" pitchFamily="2" charset="2"/>
              <a:buChar char="v"/>
            </a:pPr>
            <a:r>
              <a:rPr lang="en-US" sz="2000" dirty="0">
                <a:solidFill>
                  <a:schemeClr val="tx1">
                    <a:lumMod val="50000"/>
                    <a:lumOff val="50000"/>
                  </a:schemeClr>
                </a:solidFill>
                <a:latin typeface="Trebuchet MS" panose="020B0603020202020204" pitchFamily="34" charset="0"/>
                <a:ea typeface="+mn-ea"/>
                <a:cs typeface="+mn-cs"/>
              </a:rPr>
              <a:t>Workers by Occupation (LUZ Control)</a:t>
            </a:r>
          </a:p>
          <a:p>
            <a:endParaRPr lang="en-US" dirty="0"/>
          </a:p>
        </p:txBody>
      </p:sp>
    </p:spTree>
    <p:extLst>
      <p:ext uri="{BB962C8B-B14F-4D97-AF65-F5344CB8AC3E}">
        <p14:creationId xmlns:p14="http://schemas.microsoft.com/office/powerpoint/2010/main" val="1008018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t">
            <a:normAutofit/>
          </a:bodyPr>
          <a:lstStyle/>
          <a:p>
            <a:r>
              <a:rPr lang="en-US" sz="3200" dirty="0"/>
              <a:t>Land use Model (PECAS) to Activity-Based Model (ABM) Integration</a:t>
            </a:r>
          </a:p>
        </p:txBody>
      </p:sp>
      <p:sp>
        <p:nvSpPr>
          <p:cNvPr id="3" name="Content Placeholder 2"/>
          <p:cNvSpPr>
            <a:spLocks noGrp="1"/>
          </p:cNvSpPr>
          <p:nvPr>
            <p:ph idx="1"/>
          </p:nvPr>
        </p:nvSpPr>
        <p:spPr>
          <a:xfrm>
            <a:off x="1985274" y="1825625"/>
            <a:ext cx="9368525" cy="4351338"/>
          </a:xfrm>
        </p:spPr>
        <p:txBody>
          <a:bodyPr/>
          <a:lstStyle/>
          <a:p>
            <a:r>
              <a:rPr lang="en-US" sz="2400" dirty="0">
                <a:solidFill>
                  <a:srgbClr val="15567E"/>
                </a:solidFill>
                <a:latin typeface="Trebuchet MS" panose="020B0603020202020204" pitchFamily="34" charset="0"/>
                <a:ea typeface="+mn-ea"/>
                <a:cs typeface="+mn-cs"/>
              </a:rPr>
              <a:t>On the Land Use Side:</a:t>
            </a:r>
          </a:p>
          <a:p>
            <a:pPr lvl="1">
              <a:buFont typeface="Wingdings" panose="05000000000000000000" pitchFamily="2" charset="2"/>
              <a:buChar char="v"/>
            </a:pPr>
            <a:r>
              <a:rPr lang="en-US" sz="2000" dirty="0">
                <a:solidFill>
                  <a:schemeClr val="tx1">
                    <a:lumMod val="50000"/>
                    <a:lumOff val="50000"/>
                  </a:schemeClr>
                </a:solidFill>
                <a:latin typeface="Trebuchet MS" panose="020B0603020202020204" pitchFamily="34" charset="0"/>
                <a:ea typeface="+mn-ea"/>
                <a:cs typeface="+mn-cs"/>
              </a:rPr>
              <a:t>ABM Takes Employment Projections from PECAS as Part of its Inputs</a:t>
            </a:r>
          </a:p>
          <a:p>
            <a:pPr lvl="1">
              <a:buFont typeface="Wingdings" panose="05000000000000000000" pitchFamily="2" charset="2"/>
              <a:buChar char="v"/>
            </a:pPr>
            <a:endParaRPr lang="en-US" sz="2000" dirty="0">
              <a:solidFill>
                <a:schemeClr val="tx1">
                  <a:lumMod val="50000"/>
                  <a:lumOff val="50000"/>
                </a:schemeClr>
              </a:solidFill>
              <a:latin typeface="Trebuchet MS" panose="020B0603020202020204" pitchFamily="34" charset="0"/>
              <a:ea typeface="+mn-ea"/>
              <a:cs typeface="+mn-cs"/>
            </a:endParaRPr>
          </a:p>
          <a:p>
            <a:pPr lvl="1">
              <a:buFont typeface="Wingdings" panose="05000000000000000000" pitchFamily="2" charset="2"/>
              <a:buChar char="v"/>
            </a:pPr>
            <a:r>
              <a:rPr lang="en-US" sz="2000" dirty="0">
                <a:solidFill>
                  <a:schemeClr val="tx1">
                    <a:lumMod val="50000"/>
                    <a:lumOff val="50000"/>
                  </a:schemeClr>
                </a:solidFill>
                <a:latin typeface="Trebuchet MS" panose="020B0603020202020204" pitchFamily="34" charset="0"/>
                <a:ea typeface="+mn-ea"/>
                <a:cs typeface="+mn-cs"/>
              </a:rPr>
              <a:t>Returns Accessibility Measures to PECAS once it Forecasts Travel Demand</a:t>
            </a:r>
          </a:p>
          <a:p>
            <a:endParaRPr lang="en-US" dirty="0"/>
          </a:p>
        </p:txBody>
      </p:sp>
    </p:spTree>
    <p:extLst>
      <p:ext uri="{BB962C8B-B14F-4D97-AF65-F5344CB8AC3E}">
        <p14:creationId xmlns:p14="http://schemas.microsoft.com/office/powerpoint/2010/main" val="3487527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558" y="595619"/>
            <a:ext cx="11634252" cy="5463800"/>
          </a:xfrm>
          <a:prstGeom prst="rect">
            <a:avLst/>
          </a:prstGeom>
        </p:spPr>
      </p:pic>
      <p:sp>
        <p:nvSpPr>
          <p:cNvPr id="3" name="Title 1"/>
          <p:cNvSpPr txBox="1">
            <a:spLocks/>
          </p:cNvSpPr>
          <p:nvPr/>
        </p:nvSpPr>
        <p:spPr>
          <a:xfrm>
            <a:off x="1524000" y="0"/>
            <a:ext cx="9144000" cy="595618"/>
          </a:xfrm>
          <a:prstGeom prst="rect">
            <a:avLst/>
          </a:prstGeom>
        </p:spPr>
        <p:txBody>
          <a:bodyPr/>
          <a:lstStyle>
            <a:lvl1pPr algn="ctr" defTabSz="457200" rtl="0" eaLnBrk="1" latinLnBrk="0" hangingPunct="1">
              <a:spcBef>
                <a:spcPct val="0"/>
              </a:spcBef>
              <a:buNone/>
              <a:defRPr sz="4400" kern="1200">
                <a:solidFill>
                  <a:schemeClr val="bg1"/>
                </a:solidFill>
                <a:effectLst>
                  <a:outerShdw blurRad="50800" dist="38100" dir="2700000" algn="tl" rotWithShape="0">
                    <a:prstClr val="black">
                      <a:alpha val="40000"/>
                    </a:prstClr>
                  </a:outerShdw>
                </a:effectLst>
                <a:latin typeface="DIN-Bold"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a:ea typeface="+mj-ea"/>
                <a:cs typeface="+mj-cs"/>
              </a:rPr>
              <a:t>Directions of Growth, 2015-2040</a:t>
            </a:r>
          </a:p>
        </p:txBody>
      </p:sp>
      <p:sp>
        <p:nvSpPr>
          <p:cNvPr id="4" name="TextBox 3"/>
          <p:cNvSpPr txBox="1"/>
          <p:nvPr/>
        </p:nvSpPr>
        <p:spPr>
          <a:xfrm>
            <a:off x="2449286" y="6601942"/>
            <a:ext cx="2870522"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a:ea typeface="+mn-ea"/>
                <a:cs typeface="+mn-cs"/>
              </a:rPr>
              <a:t>Source: ARC Forecasts, series 15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047" y="6409346"/>
            <a:ext cx="1345960" cy="448654"/>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D8AAD0-044D-214D-97ED-EE805C25B4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508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nvPr>
        </p:nvGraphicFramePr>
        <p:xfrm>
          <a:off x="1599502" y="1251996"/>
          <a:ext cx="9144000" cy="493908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1524001" y="117502"/>
            <a:ext cx="9144000" cy="788353"/>
          </a:xfrm>
          <a:prstGeom prst="rect">
            <a:avLst/>
          </a:prstGeom>
        </p:spPr>
        <p:txBody>
          <a:bodyPr/>
          <a:lstStyle>
            <a:lvl1pPr algn="ctr" defTabSz="457200" rtl="0" eaLnBrk="1" latinLnBrk="0" hangingPunct="1">
              <a:spcBef>
                <a:spcPct val="0"/>
              </a:spcBef>
              <a:buNone/>
              <a:defRPr sz="4400" kern="1200">
                <a:solidFill>
                  <a:schemeClr val="bg1"/>
                </a:solidFill>
                <a:effectLst>
                  <a:outerShdw blurRad="50800" dist="38100" dir="2700000" algn="tl" rotWithShape="0">
                    <a:prstClr val="black">
                      <a:alpha val="40000"/>
                    </a:prstClr>
                  </a:outerShdw>
                </a:effectLst>
                <a:latin typeface="DIN-Bold"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Comparing Changes in North and South of I-20</a:t>
            </a:r>
          </a:p>
        </p:txBody>
      </p:sp>
      <p:sp>
        <p:nvSpPr>
          <p:cNvPr id="4" name="TextBox 3"/>
          <p:cNvSpPr txBox="1"/>
          <p:nvPr/>
        </p:nvSpPr>
        <p:spPr>
          <a:xfrm>
            <a:off x="2449286" y="6601942"/>
            <a:ext cx="2870522"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a:ea typeface="+mn-ea"/>
                <a:cs typeface="+mn-cs"/>
              </a:rPr>
              <a:t>Source: ARC Forecasts, series 15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047" y="6409346"/>
            <a:ext cx="1345960" cy="448654"/>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D8AAD0-044D-214D-97ED-EE805C25B4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129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1" y="4388101"/>
            <a:ext cx="1830626" cy="180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415923"/>
            <a:ext cx="1905001" cy="1797756"/>
          </a:xfrm>
          <a:prstGeom prst="rect">
            <a:avLst/>
          </a:prstGeom>
          <a:noFill/>
          <a:ln>
            <a:noFill/>
          </a:ln>
          <a:effectLst/>
          <a:extLst/>
        </p:spPr>
      </p:pic>
      <p:sp>
        <p:nvSpPr>
          <p:cNvPr id="2" name="Title 1"/>
          <p:cNvSpPr>
            <a:spLocks noGrp="1"/>
          </p:cNvSpPr>
          <p:nvPr>
            <p:ph type="title"/>
          </p:nvPr>
        </p:nvSpPr>
        <p:spPr>
          <a:xfrm>
            <a:off x="569571" y="0"/>
            <a:ext cx="9144271" cy="1143000"/>
          </a:xfrm>
        </p:spPr>
        <p:txBody>
          <a:bodyPr>
            <a:normAutofit/>
          </a:bodyPr>
          <a:lstStyle/>
          <a:p>
            <a:r>
              <a:rPr lang="en-US" sz="3200" dirty="0">
                <a:solidFill>
                  <a:srgbClr val="F3702B"/>
                </a:solidFill>
              </a:rPr>
              <a:t>ARC Forecasts—Reviewing Why and What</a:t>
            </a:r>
          </a:p>
        </p:txBody>
      </p:sp>
      <p:sp>
        <p:nvSpPr>
          <p:cNvPr id="4" name="TextBox 3"/>
          <p:cNvSpPr txBox="1"/>
          <p:nvPr/>
        </p:nvSpPr>
        <p:spPr>
          <a:xfrm>
            <a:off x="1295400" y="1000541"/>
            <a:ext cx="6477000"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Why we forecast?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-Key Component of RTP/ RDP/ WD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Regional SE forecasting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REMI replaced IPEF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- 20 / 21 Counties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Economic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Households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Small area SE forecasting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PECAS/TAZD replaced DRAM/EMPAL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- 2,000 zones for TBM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- 6,000 zones for ABM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Transportation forecasting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-Migrated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Activity Based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1524000"/>
            <a:ext cx="2819400" cy="265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781800" y="6139190"/>
            <a:ext cx="13716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2,000 zones</a:t>
            </a:r>
          </a:p>
        </p:txBody>
      </p:sp>
      <p:sp>
        <p:nvSpPr>
          <p:cNvPr id="11" name="TextBox 10"/>
          <p:cNvSpPr txBox="1"/>
          <p:nvPr/>
        </p:nvSpPr>
        <p:spPr>
          <a:xfrm>
            <a:off x="8610600" y="6139190"/>
            <a:ext cx="9924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6,000 zones</a:t>
            </a:r>
          </a:p>
        </p:txBody>
      </p:sp>
    </p:spTree>
    <p:extLst>
      <p:ext uri="{BB962C8B-B14F-4D97-AF65-F5344CB8AC3E}">
        <p14:creationId xmlns:p14="http://schemas.microsoft.com/office/powerpoint/2010/main" val="93593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
                                            <p:txEl>
                                              <p:pRg st="12" end="12"/>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
                                            <p:txEl>
                                              <p:pRg st="13" end="13"/>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
                                            <p:txEl>
                                              <p:pRg st="14" end="14"/>
                                            </p:tx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1027"/>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1028"/>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16" end="16"/>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
                                            <p:txEl>
                                              <p:pRg st="17" end="17"/>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322728"/>
            <a:ext cx="9641389" cy="840407"/>
          </a:xfrm>
        </p:spPr>
        <p:txBody>
          <a:bodyPr anchor="t">
            <a:normAutofit/>
          </a:bodyPr>
          <a:lstStyle/>
          <a:p>
            <a:r>
              <a:rPr lang="en-US" sz="3200" dirty="0"/>
              <a:t>The Regional Forecast Area</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28556" y="1876886"/>
            <a:ext cx="6054158" cy="4830424"/>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295400" y="1163136"/>
            <a:ext cx="967739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Baseline Statistics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Total Pop: 5,500,000     Total Emp: 2,250,000     Total Area: 6,400 sq. mi. </a:t>
            </a:r>
          </a:p>
        </p:txBody>
      </p:sp>
    </p:spTree>
    <p:extLst>
      <p:ext uri="{BB962C8B-B14F-4D97-AF65-F5344CB8AC3E}">
        <p14:creationId xmlns:p14="http://schemas.microsoft.com/office/powerpoint/2010/main" val="346989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7904" y="1142999"/>
            <a:ext cx="9144000" cy="5413383"/>
          </a:xfrm>
          <a:prstGeom prst="rect">
            <a:avLst/>
          </a:prstGeom>
          <a:solidFill>
            <a:schemeClr val="accent3">
              <a:lumMod val="60000"/>
              <a:lumOff val="40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47473"/>
            <a:ext cx="10515600" cy="783974"/>
          </a:xfrm>
        </p:spPr>
        <p:txBody>
          <a:bodyPr>
            <a:normAutofit/>
          </a:bodyPr>
          <a:lstStyle/>
          <a:p>
            <a:r>
              <a:rPr lang="en-US" sz="3200" dirty="0">
                <a:ea typeface="+mn-ea"/>
                <a:cs typeface="+mn-cs"/>
              </a:rPr>
              <a:t>ARC Forecast Flow</a:t>
            </a:r>
          </a:p>
        </p:txBody>
      </p:sp>
      <p:sp>
        <p:nvSpPr>
          <p:cNvPr id="3" name="Rectangle 2"/>
          <p:cNvSpPr/>
          <p:nvPr/>
        </p:nvSpPr>
        <p:spPr>
          <a:xfrm>
            <a:off x="2601945" y="1316858"/>
            <a:ext cx="1732883"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0" name="Rectangle 9"/>
          <p:cNvSpPr/>
          <p:nvPr/>
        </p:nvSpPr>
        <p:spPr>
          <a:xfrm>
            <a:off x="5126404" y="2612258"/>
            <a:ext cx="1732883"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 name="Rectangle 10"/>
          <p:cNvSpPr/>
          <p:nvPr/>
        </p:nvSpPr>
        <p:spPr>
          <a:xfrm>
            <a:off x="7498463" y="3782152"/>
            <a:ext cx="1732883"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Rectangle 7"/>
          <p:cNvSpPr/>
          <p:nvPr/>
        </p:nvSpPr>
        <p:spPr>
          <a:xfrm>
            <a:off x="2906745" y="1570284"/>
            <a:ext cx="1063112"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anose="020F0502020204030204"/>
                <a:ea typeface="+mn-ea"/>
                <a:cs typeface="+mn-cs"/>
              </a:rPr>
              <a:t>REMI</a:t>
            </a:r>
          </a:p>
        </p:txBody>
      </p:sp>
      <p:sp>
        <p:nvSpPr>
          <p:cNvPr id="15" name="Rectangle 14"/>
          <p:cNvSpPr/>
          <p:nvPr/>
        </p:nvSpPr>
        <p:spPr>
          <a:xfrm>
            <a:off x="5373926" y="2819401"/>
            <a:ext cx="1237839"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anose="020F0502020204030204"/>
                <a:ea typeface="+mn-ea"/>
                <a:cs typeface="+mn-cs"/>
              </a:rPr>
              <a:t>PECAS</a:t>
            </a:r>
          </a:p>
        </p:txBody>
      </p:sp>
      <p:sp>
        <p:nvSpPr>
          <p:cNvPr id="16" name="Rectangle 15"/>
          <p:cNvSpPr/>
          <p:nvPr/>
        </p:nvSpPr>
        <p:spPr>
          <a:xfrm>
            <a:off x="7867012" y="4023165"/>
            <a:ext cx="995785"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anose="020F0502020204030204"/>
                <a:ea typeface="+mn-ea"/>
                <a:cs typeface="+mn-cs"/>
              </a:rPr>
              <a:t>ABM</a:t>
            </a:r>
          </a:p>
        </p:txBody>
      </p:sp>
      <p:cxnSp>
        <p:nvCxnSpPr>
          <p:cNvPr id="20" name="Elbow Connector 19"/>
          <p:cNvCxnSpPr>
            <a:stCxn id="3" idx="2"/>
          </p:cNvCxnSpPr>
          <p:nvPr/>
        </p:nvCxnSpPr>
        <p:spPr>
          <a:xfrm rot="16200000" flipH="1">
            <a:off x="4015415" y="1836629"/>
            <a:ext cx="563960" cy="1658019"/>
          </a:xfrm>
          <a:prstGeom prst="bentConnector2">
            <a:avLst/>
          </a:prstGeom>
          <a:ln w="10160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0" idx="2"/>
            <a:endCxn id="11" idx="1"/>
          </p:cNvCxnSpPr>
          <p:nvPr/>
        </p:nvCxnSpPr>
        <p:spPr>
          <a:xfrm rot="16200000" flipH="1">
            <a:off x="6427406" y="3244497"/>
            <a:ext cx="636494" cy="1505617"/>
          </a:xfrm>
          <a:prstGeom prst="bentConnector2">
            <a:avLst/>
          </a:prstGeom>
          <a:ln w="10160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1" idx="0"/>
            <a:endCxn id="10" idx="3"/>
          </p:cNvCxnSpPr>
          <p:nvPr/>
        </p:nvCxnSpPr>
        <p:spPr>
          <a:xfrm rot="16200000" flipV="1">
            <a:off x="7293848" y="2711096"/>
            <a:ext cx="636494" cy="1505618"/>
          </a:xfrm>
          <a:prstGeom prst="bentConnector2">
            <a:avLst/>
          </a:prstGeom>
          <a:ln w="10160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p:nvPr/>
        </p:nvCxnSpPr>
        <p:spPr>
          <a:xfrm rot="10800000">
            <a:off x="4334828" y="1570285"/>
            <a:ext cx="4439319" cy="2211869"/>
          </a:xfrm>
          <a:prstGeom prst="bentConnector3">
            <a:avLst>
              <a:gd name="adj1" fmla="val 8"/>
            </a:avLst>
          </a:prstGeom>
          <a:ln w="44450">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370003" y="3014170"/>
            <a:ext cx="143531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Calibri" panose="020F0502020204030204"/>
                <a:ea typeface="+mn-ea"/>
                <a:cs typeface="+mn-cs"/>
              </a:rPr>
              <a:t>Regional SE forecast</a:t>
            </a:r>
          </a:p>
        </p:txBody>
      </p:sp>
      <p:sp>
        <p:nvSpPr>
          <p:cNvPr id="36" name="TextBox 35"/>
          <p:cNvSpPr txBox="1"/>
          <p:nvPr/>
        </p:nvSpPr>
        <p:spPr>
          <a:xfrm>
            <a:off x="7336668" y="2732175"/>
            <a:ext cx="112153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Transportation conditions</a:t>
            </a:r>
          </a:p>
        </p:txBody>
      </p:sp>
      <p:sp>
        <p:nvSpPr>
          <p:cNvPr id="37" name="TextBox 36"/>
          <p:cNvSpPr txBox="1"/>
          <p:nvPr/>
        </p:nvSpPr>
        <p:spPr>
          <a:xfrm>
            <a:off x="6172200" y="1338590"/>
            <a:ext cx="19138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Transportation conditions</a:t>
            </a:r>
          </a:p>
        </p:txBody>
      </p:sp>
      <p:cxnSp>
        <p:nvCxnSpPr>
          <p:cNvPr id="41" name="Elbow Connector 40"/>
          <p:cNvCxnSpPr>
            <a:stCxn id="10" idx="0"/>
            <a:endCxn id="3" idx="3"/>
          </p:cNvCxnSpPr>
          <p:nvPr/>
        </p:nvCxnSpPr>
        <p:spPr>
          <a:xfrm rot="16200000" flipV="1">
            <a:off x="4782836" y="1402249"/>
            <a:ext cx="762000" cy="1658018"/>
          </a:xfrm>
          <a:prstGeom prst="bentConnector2">
            <a:avLst/>
          </a:prstGeom>
          <a:ln w="101600" cmpd="sng">
            <a:solidFill>
              <a:schemeClr val="accent2">
                <a:lumMod val="75000"/>
              </a:schemeClr>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4724400" y="1850259"/>
            <a:ext cx="142220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a:ea typeface="+mn-ea"/>
                <a:cs typeface="+mn-cs"/>
              </a:rPr>
              <a:t>Land use changes &amp; spatial performance</a:t>
            </a:r>
          </a:p>
        </p:txBody>
      </p:sp>
      <p:grpSp>
        <p:nvGrpSpPr>
          <p:cNvPr id="5" name="Group 4">
            <a:extLst>
              <a:ext uri="{FF2B5EF4-FFF2-40B4-BE49-F238E27FC236}">
                <a16:creationId xmlns:a16="http://schemas.microsoft.com/office/drawing/2014/main" id="{D9016C52-D446-4FF6-964F-8473B328E947}"/>
              </a:ext>
            </a:extLst>
          </p:cNvPr>
          <p:cNvGrpSpPr/>
          <p:nvPr/>
        </p:nvGrpSpPr>
        <p:grpSpPr>
          <a:xfrm>
            <a:off x="1590284" y="5270958"/>
            <a:ext cx="3497240" cy="1091808"/>
            <a:chOff x="2556617" y="3620227"/>
            <a:chExt cx="3630528" cy="1247780"/>
          </a:xfrm>
        </p:grpSpPr>
        <p:cxnSp>
          <p:nvCxnSpPr>
            <p:cNvPr id="56" name="Straight Arrow Connector 55"/>
            <p:cNvCxnSpPr/>
            <p:nvPr/>
          </p:nvCxnSpPr>
          <p:spPr>
            <a:xfrm>
              <a:off x="2556617" y="3772627"/>
              <a:ext cx="1066800" cy="0"/>
            </a:xfrm>
            <a:prstGeom prst="straightConnector1">
              <a:avLst/>
            </a:prstGeom>
            <a:ln w="7620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2556617" y="4726386"/>
              <a:ext cx="1066800" cy="0"/>
            </a:xfrm>
            <a:prstGeom prst="straightConnector1">
              <a:avLst/>
            </a:prstGeom>
            <a:ln w="44450">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2556617" y="4262837"/>
              <a:ext cx="1066800" cy="0"/>
            </a:xfrm>
            <a:prstGeom prst="straightConnector1">
              <a:avLst/>
            </a:prstGeom>
            <a:ln w="76200" cmpd="sng">
              <a:solidFill>
                <a:schemeClr val="accent2">
                  <a:lumMod val="75000"/>
                </a:schemeClr>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3699618" y="4577817"/>
              <a:ext cx="2487527" cy="2901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latin typeface="Trebuchet MS" panose="020B0603020202020204" pitchFamily="34" charset="0"/>
                  <a:ea typeface="+mn-ea"/>
                  <a:cs typeface="+mn-cs"/>
                </a:rPr>
                <a:t>REMI </a:t>
              </a:r>
              <a:r>
                <a:rPr kumimoji="0" lang="en-US" sz="1050" b="1" i="0" u="none" strike="noStrike" kern="0" cap="none" spc="0" normalizeH="0" baseline="0" noProof="0" dirty="0" err="1">
                  <a:ln>
                    <a:noFill/>
                  </a:ln>
                  <a:solidFill>
                    <a:sysClr val="windowText" lastClr="000000"/>
                  </a:solidFill>
                  <a:effectLst/>
                  <a:uLnTx/>
                  <a:uFillTx/>
                  <a:latin typeface="Trebuchet MS" panose="020B0603020202020204" pitchFamily="34" charset="0"/>
                  <a:ea typeface="+mn-ea"/>
                  <a:cs typeface="+mn-cs"/>
                </a:rPr>
                <a:t>TranSight</a:t>
              </a:r>
              <a:r>
                <a:rPr kumimoji="0" lang="en-US" sz="1050" b="1" i="0" u="none" strike="noStrike" kern="0" cap="none" spc="0" normalizeH="0" baseline="0" noProof="0" dirty="0">
                  <a:ln>
                    <a:noFill/>
                  </a:ln>
                  <a:solidFill>
                    <a:sysClr val="windowText" lastClr="000000"/>
                  </a:solidFill>
                  <a:effectLst/>
                  <a:uLnTx/>
                  <a:uFillTx/>
                  <a:latin typeface="Trebuchet MS" panose="020B0603020202020204" pitchFamily="34" charset="0"/>
                  <a:ea typeface="+mn-ea"/>
                  <a:cs typeface="+mn-cs"/>
                </a:rPr>
                <a:t> Economic Analysis</a:t>
              </a:r>
            </a:p>
          </p:txBody>
        </p:sp>
        <p:sp>
          <p:nvSpPr>
            <p:cNvPr id="64" name="TextBox 63"/>
            <p:cNvSpPr txBox="1"/>
            <p:nvPr/>
          </p:nvSpPr>
          <p:spPr>
            <a:xfrm>
              <a:off x="3699617" y="4103248"/>
              <a:ext cx="1731841" cy="2901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latin typeface="Trebuchet MS" panose="020B0603020202020204" pitchFamily="34" charset="0"/>
                  <a:ea typeface="+mn-ea"/>
                  <a:cs typeface="+mn-cs"/>
                </a:rPr>
                <a:t>Future improvements</a:t>
              </a:r>
            </a:p>
          </p:txBody>
        </p:sp>
        <p:sp>
          <p:nvSpPr>
            <p:cNvPr id="65" name="TextBox 64"/>
            <p:cNvSpPr txBox="1"/>
            <p:nvPr/>
          </p:nvSpPr>
          <p:spPr>
            <a:xfrm>
              <a:off x="3699618" y="3620227"/>
              <a:ext cx="1280947" cy="298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Trebuchet MS" panose="020B0603020202020204" pitchFamily="34" charset="0"/>
                  <a:ea typeface="+mn-ea"/>
                  <a:cs typeface="+mn-cs"/>
                </a:rPr>
                <a:t>Forecast</a:t>
              </a:r>
            </a:p>
          </p:txBody>
        </p:sp>
      </p:grpSp>
      <p:sp>
        <p:nvSpPr>
          <p:cNvPr id="68" name="Left-Right Arrow 67"/>
          <p:cNvSpPr/>
          <p:nvPr/>
        </p:nvSpPr>
        <p:spPr>
          <a:xfrm>
            <a:off x="6411946" y="3421369"/>
            <a:ext cx="1665255" cy="6096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9" name="TextBox 68"/>
          <p:cNvSpPr txBox="1"/>
          <p:nvPr/>
        </p:nvSpPr>
        <p:spPr>
          <a:xfrm>
            <a:off x="6688505" y="3555458"/>
            <a:ext cx="12290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small" spc="0" normalizeH="0" baseline="0" noProof="0" dirty="0">
                <a:ln>
                  <a:noFill/>
                </a:ln>
                <a:solidFill>
                  <a:sysClr val="windowText" lastClr="000000"/>
                </a:solidFill>
                <a:effectLst/>
                <a:uLnTx/>
                <a:uFillTx/>
                <a:latin typeface="Calibri" panose="020F0502020204030204"/>
                <a:ea typeface="+mn-ea"/>
                <a:cs typeface="+mn-cs"/>
              </a:rPr>
              <a:t>Integration</a:t>
            </a:r>
            <a:endParaRPr kumimoji="0" lang="en-US" sz="1800" b="1" i="0" u="none" strike="noStrike" kern="0" cap="small"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73" name="Elbow Connector 72"/>
          <p:cNvCxnSpPr/>
          <p:nvPr/>
        </p:nvCxnSpPr>
        <p:spPr>
          <a:xfrm rot="16200000" flipH="1">
            <a:off x="8799466" y="4414393"/>
            <a:ext cx="636494" cy="1505617"/>
          </a:xfrm>
          <a:prstGeom prst="bentConnector2">
            <a:avLst/>
          </a:prstGeom>
          <a:ln w="10160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5981020" y="4483670"/>
            <a:ext cx="152926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Calibri" panose="020F0502020204030204"/>
                <a:ea typeface="+mn-ea"/>
                <a:cs typeface="+mn-cs"/>
              </a:rPr>
              <a:t>Small area SE forecast</a:t>
            </a:r>
          </a:p>
        </p:txBody>
      </p:sp>
      <p:sp>
        <p:nvSpPr>
          <p:cNvPr id="31" name="TextBox 30"/>
          <p:cNvSpPr txBox="1"/>
          <p:nvPr/>
        </p:nvSpPr>
        <p:spPr>
          <a:xfrm>
            <a:off x="8393144" y="5055514"/>
            <a:ext cx="137526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Calibri" panose="020F0502020204030204"/>
                <a:ea typeface="+mn-ea"/>
                <a:cs typeface="+mn-cs"/>
              </a:rPr>
              <a:t>Transportation forecast</a:t>
            </a:r>
          </a:p>
        </p:txBody>
      </p:sp>
    </p:spTree>
    <p:extLst>
      <p:ext uri="{BB962C8B-B14F-4D97-AF65-F5344CB8AC3E}">
        <p14:creationId xmlns:p14="http://schemas.microsoft.com/office/powerpoint/2010/main" val="31491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6" presetClass="emph" presetSubtype="0" fill="hold" grpId="1" nodeType="withEffect">
                                  <p:stCondLst>
                                    <p:cond delay="0"/>
                                  </p:stCondLst>
                                  <p:childTnLst>
                                    <p:animScale>
                                      <p:cBhvr>
                                        <p:cTn id="10" dur="2000" fill="hold"/>
                                        <p:tgtEl>
                                          <p:spTgt spid="3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6" presetClass="emph" presetSubtype="0" fill="hold" grpId="1" nodeType="withEffect">
                                  <p:stCondLst>
                                    <p:cond delay="0"/>
                                  </p:stCondLst>
                                  <p:childTnLst>
                                    <p:animScale>
                                      <p:cBhvr>
                                        <p:cTn id="18" dur="2000" fill="hold"/>
                                        <p:tgtEl>
                                          <p:spTgt spid="74"/>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par>
                                <p:cTn id="38" presetID="6" presetClass="emph" presetSubtype="0" fill="hold" grpId="1" nodeType="withEffect">
                                  <p:stCondLst>
                                    <p:cond delay="0"/>
                                  </p:stCondLst>
                                  <p:childTnLst>
                                    <p:animScale>
                                      <p:cBhvr>
                                        <p:cTn id="39" dur="2000" fill="hold"/>
                                        <p:tgtEl>
                                          <p:spTgt spid="31"/>
                                        </p:tgtEl>
                                      </p:cBhvr>
                                      <p:by x="150000" y="150000"/>
                                    </p:animScale>
                                  </p:childTnLst>
                                </p:cTn>
                              </p:par>
                              <p:par>
                                <p:cTn id="40" presetID="1"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6" grpId="0"/>
      <p:bldP spid="37" grpId="0"/>
      <p:bldP spid="54" grpId="0"/>
      <p:bldP spid="68" grpId="0" animBg="1"/>
      <p:bldP spid="69" grpId="0"/>
      <p:bldP spid="74" grpId="0"/>
      <p:bldP spid="74" grpId="1"/>
      <p:bldP spid="31" grpId="0"/>
      <p:bldP spid="3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Spatial Economy</a:t>
            </a:r>
          </a:p>
        </p:txBody>
      </p:sp>
      <p:sp>
        <p:nvSpPr>
          <p:cNvPr id="4" name="Rectangle 3"/>
          <p:cNvSpPr/>
          <p:nvPr/>
        </p:nvSpPr>
        <p:spPr>
          <a:xfrm>
            <a:off x="2531791" y="3286504"/>
            <a:ext cx="1362444" cy="82296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Households</a:t>
            </a:r>
          </a:p>
        </p:txBody>
      </p:sp>
      <p:sp>
        <p:nvSpPr>
          <p:cNvPr id="5" name="Rectangle 4"/>
          <p:cNvSpPr/>
          <p:nvPr/>
        </p:nvSpPr>
        <p:spPr>
          <a:xfrm>
            <a:off x="7613555" y="3045740"/>
            <a:ext cx="1440413" cy="82296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Business</a:t>
            </a:r>
            <a:r>
              <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rPr>
              <a:t> </a:t>
            </a:r>
            <a:r>
              <a:rPr kumimoji="0" lang="en-US" sz="1600" b="0" i="0" u="none" strike="noStrike" kern="1200" cap="none" spc="0" normalizeH="0" baseline="0" noProof="0" dirty="0">
                <a:ln>
                  <a:noFill/>
                </a:ln>
                <a:solidFill>
                  <a:srgbClr val="FFFFFF"/>
                </a:solidFill>
                <a:effectLst/>
                <a:uLnTx/>
                <a:uFillTx/>
                <a:latin typeface="Gill Sans MT" panose="020B0502020104020203"/>
                <a:ea typeface="+mn-ea"/>
                <a:cs typeface="+mn-cs"/>
              </a:rPr>
              <a:t>Establishments</a:t>
            </a:r>
          </a:p>
        </p:txBody>
      </p:sp>
      <p:sp>
        <p:nvSpPr>
          <p:cNvPr id="6" name="Rounded Rectangle 5"/>
          <p:cNvSpPr/>
          <p:nvPr/>
        </p:nvSpPr>
        <p:spPr>
          <a:xfrm>
            <a:off x="5778107" y="3567747"/>
            <a:ext cx="1011152" cy="97509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a:ea typeface="+mn-ea"/>
                <a:cs typeface="+mn-cs"/>
              </a:rPr>
              <a:t>Labor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Gill Sans MT" panose="020B0502020104020203"/>
                <a:ea typeface="+mn-ea"/>
                <a:cs typeface="+mn-cs"/>
              </a:rPr>
              <a:t>Market</a:t>
            </a:r>
          </a:p>
        </p:txBody>
      </p:sp>
      <p:sp>
        <p:nvSpPr>
          <p:cNvPr id="7" name="Rounded Rectangle 6"/>
          <p:cNvSpPr/>
          <p:nvPr/>
        </p:nvSpPr>
        <p:spPr>
          <a:xfrm>
            <a:off x="5786057" y="2343959"/>
            <a:ext cx="1011152" cy="97509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Goods</a:t>
            </a:r>
            <a:r>
              <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rPr>
              <a:t> </a:t>
            </a: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and</a:t>
            </a:r>
            <a:r>
              <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rPr>
              <a:t> </a:t>
            </a:r>
            <a:r>
              <a:rPr kumimoji="0" lang="en-US" sz="1600" b="0" i="0" u="none" strike="noStrike" kern="1200" cap="none" spc="0" normalizeH="0" baseline="0" noProof="0" dirty="0">
                <a:ln>
                  <a:noFill/>
                </a:ln>
                <a:solidFill>
                  <a:srgbClr val="FFFFFF"/>
                </a:solidFill>
                <a:effectLst/>
                <a:uLnTx/>
                <a:uFillTx/>
                <a:latin typeface="Gill Sans MT" panose="020B0502020104020203"/>
                <a:ea typeface="+mn-ea"/>
                <a:cs typeface="+mn-cs"/>
              </a:rPr>
              <a:t>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Gill Sans MT" panose="020B0502020104020203"/>
                <a:ea typeface="+mn-ea"/>
                <a:cs typeface="+mn-cs"/>
              </a:rPr>
              <a:t>Market</a:t>
            </a:r>
          </a:p>
        </p:txBody>
      </p:sp>
      <p:sp>
        <p:nvSpPr>
          <p:cNvPr id="8" name="Rounded Rectangle 7"/>
          <p:cNvSpPr/>
          <p:nvPr/>
        </p:nvSpPr>
        <p:spPr>
          <a:xfrm>
            <a:off x="2531791" y="4109465"/>
            <a:ext cx="1362444" cy="75841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Residential</a:t>
            </a:r>
            <a:r>
              <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rPr>
              <a:t> </a:t>
            </a: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Space</a:t>
            </a:r>
          </a:p>
        </p:txBody>
      </p:sp>
      <p:sp>
        <p:nvSpPr>
          <p:cNvPr id="9" name="Rounded Rectangle 8"/>
          <p:cNvSpPr/>
          <p:nvPr/>
        </p:nvSpPr>
        <p:spPr>
          <a:xfrm>
            <a:off x="7613554" y="3868701"/>
            <a:ext cx="1362444" cy="75841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Non</a:t>
            </a:r>
            <a:r>
              <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rPr>
              <a:t> </a:t>
            </a: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Residential</a:t>
            </a:r>
            <a:r>
              <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rPr>
              <a:t> </a:t>
            </a:r>
            <a:r>
              <a:rPr kumimoji="0" lang="en-US" sz="1600" b="0" i="0" u="none" strike="noStrike" kern="1200" cap="none" spc="0" normalizeH="0" baseline="0" noProof="0" dirty="0">
                <a:ln>
                  <a:noFill/>
                </a:ln>
                <a:solidFill>
                  <a:srgbClr val="FFFFFF"/>
                </a:solidFill>
                <a:effectLst/>
                <a:uLnTx/>
                <a:uFillTx/>
                <a:latin typeface="Gill Sans MT" panose="020B0502020104020203"/>
                <a:ea typeface="+mn-ea"/>
                <a:cs typeface="+mn-cs"/>
              </a:rPr>
              <a:t>Space</a:t>
            </a:r>
          </a:p>
        </p:txBody>
      </p:sp>
      <p:sp>
        <p:nvSpPr>
          <p:cNvPr id="10" name="Rectangle 9"/>
          <p:cNvSpPr/>
          <p:nvPr/>
        </p:nvSpPr>
        <p:spPr>
          <a:xfrm>
            <a:off x="4009421" y="5403308"/>
            <a:ext cx="1362444" cy="82296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Developers</a:t>
            </a:r>
          </a:p>
        </p:txBody>
      </p:sp>
      <p:sp>
        <p:nvSpPr>
          <p:cNvPr id="14" name="Left Arrow 13"/>
          <p:cNvSpPr/>
          <p:nvPr/>
        </p:nvSpPr>
        <p:spPr>
          <a:xfrm>
            <a:off x="5371866" y="5572630"/>
            <a:ext cx="875705" cy="27474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5" name="Left Arrow 14"/>
          <p:cNvSpPr/>
          <p:nvPr/>
        </p:nvSpPr>
        <p:spPr>
          <a:xfrm rot="2367845">
            <a:off x="3103142" y="5130310"/>
            <a:ext cx="924330" cy="27474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6" name="Left Arrow 15"/>
          <p:cNvSpPr/>
          <p:nvPr/>
        </p:nvSpPr>
        <p:spPr>
          <a:xfrm rot="9366102">
            <a:off x="5326157" y="4867401"/>
            <a:ext cx="2364541" cy="27474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7" name="Left Arrow 16"/>
          <p:cNvSpPr/>
          <p:nvPr/>
        </p:nvSpPr>
        <p:spPr>
          <a:xfrm rot="11483098">
            <a:off x="3902570" y="3698526"/>
            <a:ext cx="1909143" cy="27474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8" name="Left Arrow 17"/>
          <p:cNvSpPr/>
          <p:nvPr/>
        </p:nvSpPr>
        <p:spPr>
          <a:xfrm rot="9561593">
            <a:off x="6825755" y="3644337"/>
            <a:ext cx="796368" cy="27474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0" name="Left Arrow 19"/>
          <p:cNvSpPr/>
          <p:nvPr/>
        </p:nvSpPr>
        <p:spPr>
          <a:xfrm rot="20199832">
            <a:off x="3900055" y="2852723"/>
            <a:ext cx="1916563" cy="27474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1" name="Left-Right Arrow 20"/>
          <p:cNvSpPr/>
          <p:nvPr/>
        </p:nvSpPr>
        <p:spPr>
          <a:xfrm rot="989101">
            <a:off x="6742203" y="2816366"/>
            <a:ext cx="881467" cy="27795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xtBox 2"/>
          <p:cNvSpPr txBox="1"/>
          <p:nvPr/>
        </p:nvSpPr>
        <p:spPr>
          <a:xfrm rot="20177100">
            <a:off x="4469169" y="2966128"/>
            <a:ext cx="8661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Travel</a:t>
            </a:r>
          </a:p>
        </p:txBody>
      </p:sp>
      <p:sp>
        <p:nvSpPr>
          <p:cNvPr id="22" name="TextBox 21"/>
          <p:cNvSpPr txBox="1"/>
          <p:nvPr/>
        </p:nvSpPr>
        <p:spPr>
          <a:xfrm rot="702733">
            <a:off x="4386837" y="3865958"/>
            <a:ext cx="8661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Travel</a:t>
            </a:r>
          </a:p>
        </p:txBody>
      </p:sp>
      <p:sp>
        <p:nvSpPr>
          <p:cNvPr id="23" name="TextBox 22"/>
          <p:cNvSpPr txBox="1"/>
          <p:nvPr/>
        </p:nvSpPr>
        <p:spPr>
          <a:xfrm rot="934095">
            <a:off x="6898590" y="2512347"/>
            <a:ext cx="8661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Travel</a:t>
            </a:r>
          </a:p>
        </p:txBody>
      </p:sp>
      <p:sp>
        <p:nvSpPr>
          <p:cNvPr id="24" name="Rectangle 23"/>
          <p:cNvSpPr/>
          <p:nvPr/>
        </p:nvSpPr>
        <p:spPr>
          <a:xfrm>
            <a:off x="6282545" y="5403308"/>
            <a:ext cx="1362444" cy="82296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a:ea typeface="+mn-ea"/>
                <a:cs typeface="+mn-cs"/>
              </a:rPr>
              <a:t>Land</a:t>
            </a:r>
          </a:p>
        </p:txBody>
      </p:sp>
    </p:spTree>
    <p:extLst>
      <p:ext uri="{BB962C8B-B14F-4D97-AF65-F5344CB8AC3E}">
        <p14:creationId xmlns:p14="http://schemas.microsoft.com/office/powerpoint/2010/main" val="2550763684"/>
      </p:ext>
    </p:extLst>
  </p:cSld>
  <p:clrMapOvr>
    <a:masterClrMapping/>
  </p:clrMapOvr>
  <mc:AlternateContent xmlns:mc="http://schemas.openxmlformats.org/markup-compatibility/2006" xmlns:p14="http://schemas.microsoft.com/office/powerpoint/2010/main">
    <mc:Choice Requires="p14">
      <p:transition spd="slow" p14:dur="2000" advTm="15998"/>
    </mc:Choice>
    <mc:Fallback xmlns="">
      <p:transition spd="slow" advTm="1599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7400" y="220133"/>
            <a:ext cx="11150600" cy="6433331"/>
            <a:chOff x="3507954" y="1705684"/>
            <a:chExt cx="6245646" cy="4017527"/>
          </a:xfrm>
        </p:grpSpPr>
        <p:sp>
          <p:nvSpPr>
            <p:cNvPr id="3" name="Rounded Rectangle 2"/>
            <p:cNvSpPr/>
            <p:nvPr/>
          </p:nvSpPr>
          <p:spPr>
            <a:xfrm>
              <a:off x="5188076" y="1705684"/>
              <a:ext cx="2133600" cy="78278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Economy</a:t>
              </a:r>
              <a:endPar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ounded Rectangle 7"/>
            <p:cNvSpPr/>
            <p:nvPr/>
          </p:nvSpPr>
          <p:spPr>
            <a:xfrm>
              <a:off x="3507954" y="4222109"/>
              <a:ext cx="2133600" cy="82423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Land Use</a:t>
              </a:r>
              <a:endPar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Rounded Rectangle 8"/>
            <p:cNvSpPr/>
            <p:nvPr/>
          </p:nvSpPr>
          <p:spPr>
            <a:xfrm>
              <a:off x="7620000" y="4222110"/>
              <a:ext cx="2133600" cy="801583"/>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
              </a:r>
              <a:endParaRPr kumimoji="0" lang="en-CA"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ounded Rectangle 13"/>
            <p:cNvSpPr/>
            <p:nvPr/>
          </p:nvSpPr>
          <p:spPr>
            <a:xfrm rot="18555980">
              <a:off x="3046518" y="2792611"/>
              <a:ext cx="2157599" cy="5471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Economic conditions affect location choices and vice versa.</a:t>
              </a:r>
              <a:endPar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Rounded Rectangle 14"/>
            <p:cNvSpPr/>
            <p:nvPr/>
          </p:nvSpPr>
          <p:spPr>
            <a:xfrm rot="2931560">
              <a:off x="7220233" y="2754352"/>
              <a:ext cx="2322593" cy="621641"/>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Travel choices and network conditions affect Economic conditions and vice versa.</a:t>
              </a:r>
              <a:endPar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ounded Rectangle 15"/>
            <p:cNvSpPr/>
            <p:nvPr/>
          </p:nvSpPr>
          <p:spPr>
            <a:xfrm>
              <a:off x="5486401" y="5101570"/>
              <a:ext cx="2322593" cy="621641"/>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Travel choices and network conditions affect location choices and vice versa.</a:t>
              </a:r>
              <a:endPar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Left-Right Arrow 10"/>
            <p:cNvSpPr/>
            <p:nvPr/>
          </p:nvSpPr>
          <p:spPr>
            <a:xfrm rot="18648865">
              <a:off x="4123436" y="3199232"/>
              <a:ext cx="1248384" cy="472936"/>
            </a:xfrm>
            <a:prstGeom prst="leftRightArrow">
              <a:avLst/>
            </a:prstGeom>
            <a:gradFill>
              <a:gsLst>
                <a:gs pos="0">
                  <a:schemeClr val="dk1">
                    <a:tint val="96000"/>
                    <a:satMod val="100000"/>
                    <a:lumMod val="29000"/>
                    <a:lumOff val="71000"/>
                  </a:schemeClr>
                </a:gs>
                <a:gs pos="78000">
                  <a:schemeClr val="dk1">
                    <a:shade val="100000"/>
                    <a:satMod val="110000"/>
                    <a:lumMod val="40000"/>
                    <a:lumOff val="60000"/>
                  </a:schemeClr>
                </a:gs>
              </a:gsLst>
            </a:gra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0" name="Left-Right Arrow 19"/>
            <p:cNvSpPr/>
            <p:nvPr/>
          </p:nvSpPr>
          <p:spPr>
            <a:xfrm rot="3084379">
              <a:off x="7018757" y="3232170"/>
              <a:ext cx="1248384" cy="472936"/>
            </a:xfrm>
            <a:prstGeom prst="leftRightArrow">
              <a:avLst/>
            </a:prstGeom>
            <a:gradFill>
              <a:gsLst>
                <a:gs pos="0">
                  <a:schemeClr val="dk1">
                    <a:tint val="96000"/>
                    <a:satMod val="100000"/>
                    <a:lumMod val="29000"/>
                    <a:lumOff val="71000"/>
                  </a:schemeClr>
                </a:gs>
                <a:gs pos="78000">
                  <a:schemeClr val="dk1">
                    <a:shade val="100000"/>
                    <a:satMod val="110000"/>
                    <a:lumMod val="40000"/>
                    <a:lumOff val="60000"/>
                  </a:schemeClr>
                </a:gs>
              </a:gsLst>
            </a:gra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1" name="Left-Right Arrow 20"/>
            <p:cNvSpPr/>
            <p:nvPr/>
          </p:nvSpPr>
          <p:spPr>
            <a:xfrm>
              <a:off x="5951108" y="4449832"/>
              <a:ext cx="1248384" cy="472936"/>
            </a:xfrm>
            <a:prstGeom prst="leftRightArrow">
              <a:avLst/>
            </a:prstGeom>
            <a:gradFill>
              <a:gsLst>
                <a:gs pos="0">
                  <a:schemeClr val="dk1">
                    <a:tint val="96000"/>
                    <a:satMod val="100000"/>
                    <a:lumMod val="29000"/>
                    <a:lumOff val="71000"/>
                  </a:schemeClr>
                </a:gs>
                <a:gs pos="78000">
                  <a:schemeClr val="dk1">
                    <a:shade val="100000"/>
                    <a:satMod val="110000"/>
                    <a:lumMod val="40000"/>
                    <a:lumOff val="60000"/>
                  </a:schemeClr>
                </a:gs>
              </a:gsLst>
            </a:gra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718438976"/>
      </p:ext>
    </p:extLst>
  </p:cSld>
  <p:clrMapOvr>
    <a:masterClrMapping/>
  </p:clrMapOvr>
  <mc:AlternateContent xmlns:mc="http://schemas.openxmlformats.org/markup-compatibility/2006" xmlns:p14="http://schemas.microsoft.com/office/powerpoint/2010/main">
    <mc:Choice Requires="p14">
      <p:transition spd="slow" p14:dur="2000" advTm="19874"/>
    </mc:Choice>
    <mc:Fallback xmlns="">
      <p:transition spd="slow" advTm="1987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Line 14"/>
          <p:cNvSpPr>
            <a:spLocks noChangeShapeType="1"/>
          </p:cNvSpPr>
          <p:nvPr/>
        </p:nvSpPr>
        <p:spPr bwMode="auto">
          <a:xfrm flipV="1">
            <a:off x="10395040" y="-4374953"/>
            <a:ext cx="369144" cy="0"/>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68" name="Text Box 6"/>
          <p:cNvSpPr txBox="1">
            <a:spLocks noChangeArrowheads="1"/>
          </p:cNvSpPr>
          <p:nvPr/>
        </p:nvSpPr>
        <p:spPr bwMode="auto">
          <a:xfrm>
            <a:off x="8606040" y="1741556"/>
            <a:ext cx="2303165" cy="759550"/>
          </a:xfrm>
          <a:prstGeom prst="rect">
            <a:avLst/>
          </a:prstGeom>
          <a:noFill/>
          <a:ln w="25400">
            <a:solidFill>
              <a:schemeClr val="tx1"/>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Spatial activity allocations</a:t>
            </a:r>
          </a:p>
        </p:txBody>
      </p:sp>
      <p:sp>
        <p:nvSpPr>
          <p:cNvPr id="120" name="Rounded Rectangle 119"/>
          <p:cNvSpPr/>
          <p:nvPr/>
        </p:nvSpPr>
        <p:spPr bwMode="auto">
          <a:xfrm>
            <a:off x="390745" y="3469494"/>
            <a:ext cx="4108797" cy="2331401"/>
          </a:xfrm>
          <a:prstGeom prst="roundRect">
            <a:avLst>
              <a:gd name="adj" fmla="val 8545"/>
            </a:avLst>
          </a:prstGeom>
          <a:solidFill>
            <a:schemeClr val="bg1">
              <a:lumMod val="85000"/>
            </a:schemeClr>
          </a:solidFill>
          <a:ln w="38100" cap="flat" cmpd="sng" algn="ctr">
            <a:solidFill>
              <a:schemeClr val="bg1">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19" name="Rounded Rectangle 118"/>
          <p:cNvSpPr/>
          <p:nvPr/>
        </p:nvSpPr>
        <p:spPr bwMode="auto">
          <a:xfrm>
            <a:off x="398642" y="293899"/>
            <a:ext cx="7580580" cy="2691258"/>
          </a:xfrm>
          <a:prstGeom prst="roundRect">
            <a:avLst>
              <a:gd name="adj" fmla="val 6361"/>
            </a:avLst>
          </a:prstGeom>
          <a:solidFill>
            <a:schemeClr val="bg1">
              <a:lumMod val="85000"/>
            </a:schemeClr>
          </a:solidFill>
          <a:ln w="38100" cap="flat" cmpd="sng" algn="ctr">
            <a:solidFill>
              <a:schemeClr val="bg1">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48130" name="Text Box 3"/>
          <p:cNvSpPr txBox="1">
            <a:spLocks noChangeArrowheads="1"/>
          </p:cNvSpPr>
          <p:nvPr/>
        </p:nvSpPr>
        <p:spPr bwMode="auto">
          <a:xfrm>
            <a:off x="1533201" y="5799642"/>
            <a:ext cx="9680665" cy="590761"/>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Gill Sans MT" pitchFamily="34" charset="0"/>
                <a:ea typeface="+mn-ea"/>
                <a:cs typeface="+mn-cs"/>
              </a:rPr>
              <a:t>year t                                      year t+1</a:t>
            </a:r>
          </a:p>
        </p:txBody>
      </p:sp>
      <p:sp>
        <p:nvSpPr>
          <p:cNvPr id="48133" name="Text Box 8"/>
          <p:cNvSpPr txBox="1">
            <a:spLocks noChangeArrowheads="1"/>
          </p:cNvSpPr>
          <p:nvPr/>
        </p:nvSpPr>
        <p:spPr bwMode="auto">
          <a:xfrm>
            <a:off x="3945747" y="636183"/>
            <a:ext cx="3760542" cy="47823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0000"/>
                </a:solidFill>
                <a:effectLst/>
                <a:uLnTx/>
                <a:uFillTx/>
                <a:latin typeface="Gill Sans MT" pitchFamily="34" charset="0"/>
                <a:ea typeface="+mn-ea"/>
                <a:cs typeface="+mn-cs"/>
              </a:rPr>
              <a:t>changes in basic economic conditions;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0000"/>
                </a:solidFill>
                <a:effectLst/>
                <a:uLnTx/>
                <a:uFillTx/>
                <a:latin typeface="Gill Sans MT" pitchFamily="34" charset="0"/>
                <a:ea typeface="+mn-ea"/>
                <a:cs typeface="+mn-cs"/>
              </a:rPr>
              <a:t>changes in person and household cohorts</a:t>
            </a:r>
          </a:p>
        </p:txBody>
      </p:sp>
      <p:sp>
        <p:nvSpPr>
          <p:cNvPr id="48137" name="Text Box 12"/>
          <p:cNvSpPr txBox="1">
            <a:spLocks noChangeArrowheads="1"/>
          </p:cNvSpPr>
          <p:nvPr/>
        </p:nvSpPr>
        <p:spPr bwMode="auto">
          <a:xfrm>
            <a:off x="4310644" y="1886835"/>
            <a:ext cx="2365150" cy="759550"/>
          </a:xfrm>
          <a:prstGeom prst="rect">
            <a:avLst/>
          </a:prstGeom>
          <a:solidFill>
            <a:schemeClr val="bg1"/>
          </a:solidFill>
          <a:ln w="25400">
            <a:solidFill>
              <a:schemeClr val="tx1"/>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SD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space development microsimulation</a:t>
            </a:r>
          </a:p>
        </p:txBody>
      </p:sp>
      <p:sp>
        <p:nvSpPr>
          <p:cNvPr id="48146" name="Line 21"/>
          <p:cNvSpPr>
            <a:spLocks noChangeShapeType="1"/>
          </p:cNvSpPr>
          <p:nvPr/>
        </p:nvSpPr>
        <p:spPr bwMode="auto">
          <a:xfrm flipV="1">
            <a:off x="6797884" y="2190260"/>
            <a:ext cx="1751901" cy="74745"/>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48156" name="Line 30"/>
          <p:cNvSpPr>
            <a:spLocks noChangeShapeType="1"/>
          </p:cNvSpPr>
          <p:nvPr/>
        </p:nvSpPr>
        <p:spPr bwMode="auto">
          <a:xfrm>
            <a:off x="1565741" y="4523243"/>
            <a:ext cx="650164" cy="401254"/>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48132" name="Text Box 5"/>
          <p:cNvSpPr txBox="1">
            <a:spLocks noChangeArrowheads="1"/>
          </p:cNvSpPr>
          <p:nvPr/>
        </p:nvSpPr>
        <p:spPr bwMode="auto">
          <a:xfrm>
            <a:off x="566736" y="416439"/>
            <a:ext cx="2906256" cy="759550"/>
          </a:xfrm>
          <a:prstGeom prst="rect">
            <a:avLst/>
          </a:prstGeom>
          <a:solidFill>
            <a:schemeClr val="bg1"/>
          </a:solidFill>
          <a:ln w="25400">
            <a:solidFill>
              <a:schemeClr val="tx1"/>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Regional economy and demography</a:t>
            </a:r>
          </a:p>
        </p:txBody>
      </p:sp>
      <p:sp>
        <p:nvSpPr>
          <p:cNvPr id="48153" name="Text Box 6"/>
          <p:cNvSpPr txBox="1">
            <a:spLocks noChangeArrowheads="1"/>
          </p:cNvSpPr>
          <p:nvPr/>
        </p:nvSpPr>
        <p:spPr bwMode="auto">
          <a:xfrm>
            <a:off x="896577" y="1763130"/>
            <a:ext cx="2303165" cy="759550"/>
          </a:xfrm>
          <a:prstGeom prst="rect">
            <a:avLst/>
          </a:prstGeom>
          <a:solidFill>
            <a:schemeClr val="bg1"/>
          </a:solidFill>
          <a:ln w="25400">
            <a:solidFill>
              <a:schemeClr val="tx1"/>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Spatial activity allocations</a:t>
            </a:r>
          </a:p>
        </p:txBody>
      </p:sp>
      <p:sp>
        <p:nvSpPr>
          <p:cNvPr id="48155" name="Text Box 7"/>
          <p:cNvSpPr txBox="1">
            <a:spLocks noChangeArrowheads="1"/>
          </p:cNvSpPr>
          <p:nvPr/>
        </p:nvSpPr>
        <p:spPr bwMode="auto">
          <a:xfrm>
            <a:off x="2348416" y="4671971"/>
            <a:ext cx="1337566" cy="759550"/>
          </a:xfrm>
          <a:prstGeom prst="rect">
            <a:avLst/>
          </a:prstGeom>
          <a:solidFill>
            <a:schemeClr val="bg1"/>
          </a:solidFill>
          <a:ln w="25400">
            <a:solidFill>
              <a:schemeClr val="tx1"/>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transport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model</a:t>
            </a:r>
          </a:p>
        </p:txBody>
      </p:sp>
      <p:sp>
        <p:nvSpPr>
          <p:cNvPr id="42" name="Text Box 7"/>
          <p:cNvSpPr txBox="1">
            <a:spLocks noChangeArrowheads="1"/>
          </p:cNvSpPr>
          <p:nvPr/>
        </p:nvSpPr>
        <p:spPr bwMode="auto">
          <a:xfrm>
            <a:off x="505743" y="3664182"/>
            <a:ext cx="1430052" cy="759550"/>
          </a:xfrm>
          <a:prstGeom prst="rect">
            <a:avLst/>
          </a:prstGeom>
          <a:solidFill>
            <a:schemeClr val="bg1"/>
          </a:solidFill>
          <a:ln w="25400">
            <a:solidFill>
              <a:schemeClr val="tx1"/>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synthesis</a:t>
            </a:r>
          </a:p>
        </p:txBody>
      </p:sp>
      <p:sp>
        <p:nvSpPr>
          <p:cNvPr id="43" name="Line 30"/>
          <p:cNvSpPr>
            <a:spLocks noChangeShapeType="1"/>
          </p:cNvSpPr>
          <p:nvPr/>
        </p:nvSpPr>
        <p:spPr bwMode="auto">
          <a:xfrm>
            <a:off x="2298081" y="2609206"/>
            <a:ext cx="621586" cy="1986130"/>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44" name="Line 30"/>
          <p:cNvSpPr>
            <a:spLocks noChangeShapeType="1"/>
          </p:cNvSpPr>
          <p:nvPr/>
        </p:nvSpPr>
        <p:spPr bwMode="auto">
          <a:xfrm flipH="1">
            <a:off x="1268521" y="2609206"/>
            <a:ext cx="549455" cy="1008556"/>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45" name="Line 30"/>
          <p:cNvSpPr>
            <a:spLocks noChangeShapeType="1"/>
          </p:cNvSpPr>
          <p:nvPr/>
        </p:nvSpPr>
        <p:spPr bwMode="auto">
          <a:xfrm>
            <a:off x="2018119" y="1236937"/>
            <a:ext cx="0" cy="458200"/>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46" name="Text Box 10"/>
          <p:cNvSpPr txBox="1">
            <a:spLocks noChangeArrowheads="1"/>
          </p:cNvSpPr>
          <p:nvPr/>
        </p:nvSpPr>
        <p:spPr bwMode="auto">
          <a:xfrm>
            <a:off x="1545363" y="1352180"/>
            <a:ext cx="950674" cy="202015"/>
          </a:xfrm>
          <a:prstGeom prst="rect">
            <a:avLst/>
          </a:prstGeom>
          <a:solidFill>
            <a:schemeClr val="bg1">
              <a:lumMod val="85000"/>
            </a:schemeClr>
          </a:solidFill>
          <a:ln w="9525">
            <a:noFill/>
            <a:miter lim="800000"/>
            <a:headEnd/>
            <a:tailEnd/>
          </a:ln>
        </p:spPr>
        <p:txBody>
          <a:bodyPr wrap="square" lIns="0" tIns="0" rIns="0" bIns="36000">
            <a:spAutoFit/>
          </a:bodyPr>
          <a:lstStyle>
            <a:defPPr>
              <a:defRPr lang="en-US"/>
            </a:defPPr>
            <a:lvl1pPr algn="ctr">
              <a:defRPr sz="1200" i="1">
                <a:solidFill>
                  <a:schemeClr val="tx2"/>
                </a:solidFill>
                <a:latin typeface="Gill Sans MT"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Gill Sans MT" pitchFamily="34" charset="0"/>
                <a:ea typeface="+mn-ea"/>
                <a:cs typeface="+mn-cs"/>
              </a:rPr>
              <a:t>activity totals</a:t>
            </a:r>
          </a:p>
        </p:txBody>
      </p:sp>
      <p:sp>
        <p:nvSpPr>
          <p:cNvPr id="47" name="Text Box 10"/>
          <p:cNvSpPr txBox="1">
            <a:spLocks noChangeArrowheads="1"/>
          </p:cNvSpPr>
          <p:nvPr/>
        </p:nvSpPr>
        <p:spPr bwMode="auto">
          <a:xfrm>
            <a:off x="575230" y="3042615"/>
            <a:ext cx="1422174" cy="253183"/>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Gill Sans MT" pitchFamily="34" charset="0"/>
                <a:ea typeface="+mn-ea"/>
                <a:cs typeface="+mn-cs"/>
              </a:rPr>
              <a:t>activity locations</a:t>
            </a:r>
          </a:p>
        </p:txBody>
      </p:sp>
      <p:sp>
        <p:nvSpPr>
          <p:cNvPr id="48" name="Text Box 10"/>
          <p:cNvSpPr txBox="1">
            <a:spLocks noChangeArrowheads="1"/>
          </p:cNvSpPr>
          <p:nvPr/>
        </p:nvSpPr>
        <p:spPr bwMode="auto">
          <a:xfrm>
            <a:off x="1970443" y="3166320"/>
            <a:ext cx="1594264" cy="253183"/>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Gill Sans MT" pitchFamily="34" charset="0"/>
                <a:ea typeface="+mn-ea"/>
                <a:cs typeface="+mn-cs"/>
              </a:rPr>
              <a:t>activity interactions</a:t>
            </a:r>
          </a:p>
        </p:txBody>
      </p:sp>
      <p:sp>
        <p:nvSpPr>
          <p:cNvPr id="55" name="Text Box 10"/>
          <p:cNvSpPr txBox="1">
            <a:spLocks noChangeArrowheads="1"/>
          </p:cNvSpPr>
          <p:nvPr/>
        </p:nvSpPr>
        <p:spPr bwMode="auto">
          <a:xfrm>
            <a:off x="6966623" y="2047042"/>
            <a:ext cx="926017" cy="370803"/>
          </a:xfrm>
          <a:prstGeom prst="rect">
            <a:avLst/>
          </a:prstGeom>
          <a:solidFill>
            <a:schemeClr val="bg1">
              <a:lumMod val="85000"/>
            </a:schemeClr>
          </a:solidFill>
          <a:ln w="9525">
            <a:noFill/>
            <a:miter lim="800000"/>
            <a:headEnd/>
            <a:tailEnd/>
          </a:ln>
        </p:spPr>
        <p:txBody>
          <a:bodyPr wrap="square" lIns="0" tIns="0" rIns="0" bIns="36000">
            <a:spAutoFit/>
          </a:bodyPr>
          <a:lstStyle>
            <a:defPPr>
              <a:defRPr lang="en-US"/>
            </a:defPPr>
            <a:lvl1pPr algn="ctr">
              <a:defRPr sz="1200" i="1">
                <a:solidFill>
                  <a:schemeClr val="tx2"/>
                </a:solidFill>
                <a:latin typeface="Gill Sans MT"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Gill Sans MT" pitchFamily="34" charset="0"/>
                <a:ea typeface="+mn-ea"/>
                <a:cs typeface="+mn-cs"/>
              </a:rPr>
              <a:t>space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Gill Sans MT" pitchFamily="34" charset="0"/>
                <a:ea typeface="+mn-ea"/>
                <a:cs typeface="+mn-cs"/>
              </a:rPr>
              <a:t>quantities</a:t>
            </a:r>
          </a:p>
        </p:txBody>
      </p:sp>
      <p:sp>
        <p:nvSpPr>
          <p:cNvPr id="57" name="Text Box 8"/>
          <p:cNvSpPr txBox="1">
            <a:spLocks noChangeArrowheads="1"/>
          </p:cNvSpPr>
          <p:nvPr/>
        </p:nvSpPr>
        <p:spPr bwMode="auto">
          <a:xfrm>
            <a:off x="5355526" y="4909016"/>
            <a:ext cx="2576932" cy="28131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0000"/>
                </a:solidFill>
                <a:effectLst/>
                <a:uLnTx/>
                <a:uFillTx/>
                <a:latin typeface="Gill Sans MT" pitchFamily="34" charset="0"/>
                <a:ea typeface="+mn-ea"/>
                <a:cs typeface="+mn-cs"/>
              </a:rPr>
              <a:t>changes in transport supply</a:t>
            </a:r>
          </a:p>
        </p:txBody>
      </p:sp>
      <p:sp>
        <p:nvSpPr>
          <p:cNvPr id="103" name="Line 17"/>
          <p:cNvSpPr>
            <a:spLocks noChangeShapeType="1"/>
          </p:cNvSpPr>
          <p:nvPr/>
        </p:nvSpPr>
        <p:spPr bwMode="auto">
          <a:xfrm flipV="1">
            <a:off x="11012022" y="1788365"/>
            <a:ext cx="409080" cy="40093"/>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59" name="Text Box 33"/>
          <p:cNvSpPr txBox="1">
            <a:spLocks noChangeArrowheads="1"/>
          </p:cNvSpPr>
          <p:nvPr/>
        </p:nvSpPr>
        <p:spPr bwMode="auto">
          <a:xfrm>
            <a:off x="628100" y="5454248"/>
            <a:ext cx="3537005" cy="281315"/>
          </a:xfrm>
          <a:prstGeom prst="rect">
            <a:avLst/>
          </a:prstGeom>
          <a:solidFill>
            <a:schemeClr val="bg1">
              <a:lumMod val="85000"/>
            </a:schemeClr>
          </a:solidFill>
          <a:ln w="6350">
            <a:noFill/>
            <a:miter lim="800000"/>
            <a:headEnd type="none" w="sm" len="sm"/>
            <a:tailEnd type="none" w="sm" len="sm"/>
          </a:ln>
          <a:effectLst/>
        </p:spPr>
        <p:txBody>
          <a:bodyPr wrap="square">
            <a:spAutoFit/>
          </a:bodyPr>
          <a:lstStyle>
            <a:defPPr>
              <a:defRPr lang="en-US"/>
            </a:defPPr>
            <a:lvl1pPr algn="ctr" fontAlgn="auto">
              <a:spcBef>
                <a:spcPts val="0"/>
              </a:spcBef>
              <a:spcAft>
                <a:spcPts val="0"/>
              </a:spcAft>
              <a:defRPr sz="800" b="1" i="1">
                <a:solidFill>
                  <a:schemeClr val="bg1"/>
                </a:solidFill>
                <a:latin typeface="Trebuchet M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FFFFFF">
                    <a:lumMod val="50000"/>
                  </a:srgbClr>
                </a:solidFill>
                <a:effectLst>
                  <a:outerShdw blurRad="38100" dist="38100" dir="2700000" algn="tl">
                    <a:srgbClr val="000000">
                      <a:alpha val="43137"/>
                    </a:srgbClr>
                  </a:outerShdw>
                </a:effectLst>
                <a:uLnTx/>
                <a:uFillTx/>
                <a:latin typeface="Trebuchet MS" pitchFamily="34" charset="0"/>
                <a:ea typeface="+mn-ea"/>
                <a:cs typeface="+mn-cs"/>
              </a:rPr>
              <a:t>TDM: transportation model</a:t>
            </a:r>
          </a:p>
        </p:txBody>
      </p:sp>
      <p:sp>
        <p:nvSpPr>
          <p:cNvPr id="58" name="Text Box 33"/>
          <p:cNvSpPr txBox="1">
            <a:spLocks noChangeArrowheads="1"/>
          </p:cNvSpPr>
          <p:nvPr/>
        </p:nvSpPr>
        <p:spPr bwMode="auto">
          <a:xfrm>
            <a:off x="3634602" y="2646385"/>
            <a:ext cx="4344620" cy="281315"/>
          </a:xfrm>
          <a:prstGeom prst="rect">
            <a:avLst/>
          </a:prstGeom>
          <a:solidFill>
            <a:schemeClr val="bg1">
              <a:lumMod val="85000"/>
            </a:schemeClr>
          </a:solidFill>
          <a:ln w="6350">
            <a:noFill/>
            <a:miter lim="800000"/>
            <a:headEnd type="none" w="sm" len="sm"/>
            <a:tailEnd type="none" w="sm" len="sm"/>
          </a:ln>
          <a:effectLst/>
        </p:spPr>
        <p:txBody>
          <a:bodyPr wrap="square">
            <a:spAutoFit/>
          </a:bodyPr>
          <a:lstStyle>
            <a:defPPr>
              <a:defRPr lang="en-US"/>
            </a:defPPr>
            <a:lvl1pPr algn="ctr" fontAlgn="auto">
              <a:spcBef>
                <a:spcPts val="0"/>
              </a:spcBef>
              <a:spcAft>
                <a:spcPts val="0"/>
              </a:spcAft>
              <a:defRPr sz="1400" b="1" i="1">
                <a:solidFill>
                  <a:schemeClr val="bg1">
                    <a:lumMod val="50000"/>
                  </a:schemeClr>
                </a:solidFill>
                <a:effectLst>
                  <a:outerShdw blurRad="38100" dist="38100" dir="2700000" algn="tl">
                    <a:srgbClr val="000000">
                      <a:alpha val="43137"/>
                    </a:srgbClr>
                  </a:outerShdw>
                </a:effectLst>
                <a:latin typeface="Trebuchet M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FFFFFF">
                    <a:lumMod val="50000"/>
                  </a:srgbClr>
                </a:solidFill>
                <a:effectLst>
                  <a:outerShdw blurRad="38100" dist="38100" dir="2700000" algn="tl">
                    <a:srgbClr val="000000">
                      <a:alpha val="43137"/>
                    </a:srgbClr>
                  </a:outerShdw>
                </a:effectLst>
                <a:uLnTx/>
                <a:uFillTx/>
                <a:latin typeface="Trebuchet MS" pitchFamily="34" charset="0"/>
                <a:ea typeface="+mn-ea"/>
                <a:cs typeface="+mn-cs"/>
              </a:rPr>
              <a:t>SEM: spatial economic model</a:t>
            </a:r>
          </a:p>
        </p:txBody>
      </p:sp>
      <p:sp>
        <p:nvSpPr>
          <p:cNvPr id="48147" name="Line 22"/>
          <p:cNvSpPr>
            <a:spLocks noChangeShapeType="1"/>
          </p:cNvSpPr>
          <p:nvPr/>
        </p:nvSpPr>
        <p:spPr bwMode="auto">
          <a:xfrm flipV="1">
            <a:off x="6797887" y="1342642"/>
            <a:ext cx="1465852" cy="551557"/>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48140" name="Line 15"/>
          <p:cNvSpPr>
            <a:spLocks noChangeShapeType="1"/>
          </p:cNvSpPr>
          <p:nvPr/>
        </p:nvSpPr>
        <p:spPr bwMode="auto">
          <a:xfrm flipV="1">
            <a:off x="3843129" y="2646385"/>
            <a:ext cx="5165653" cy="2167950"/>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48142" name="Line 17"/>
          <p:cNvSpPr>
            <a:spLocks noChangeShapeType="1"/>
          </p:cNvSpPr>
          <p:nvPr/>
        </p:nvSpPr>
        <p:spPr bwMode="auto">
          <a:xfrm>
            <a:off x="3290580" y="2134418"/>
            <a:ext cx="985350" cy="124453"/>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grpSp>
        <p:nvGrpSpPr>
          <p:cNvPr id="61" name="Group 60"/>
          <p:cNvGrpSpPr/>
          <p:nvPr/>
        </p:nvGrpSpPr>
        <p:grpSpPr>
          <a:xfrm>
            <a:off x="3877804" y="5057600"/>
            <a:ext cx="5879819" cy="800"/>
            <a:chOff x="1857154" y="942614"/>
            <a:chExt cx="4682839" cy="875"/>
          </a:xfrm>
        </p:grpSpPr>
        <p:sp>
          <p:nvSpPr>
            <p:cNvPr id="62" name="Line 14"/>
            <p:cNvSpPr>
              <a:spLocks noChangeShapeType="1"/>
            </p:cNvSpPr>
            <p:nvPr/>
          </p:nvSpPr>
          <p:spPr bwMode="auto">
            <a:xfrm flipV="1">
              <a:off x="5054673" y="942614"/>
              <a:ext cx="1485320" cy="0"/>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63" name="Line 14"/>
            <p:cNvSpPr>
              <a:spLocks noChangeShapeType="1"/>
            </p:cNvSpPr>
            <p:nvPr/>
          </p:nvSpPr>
          <p:spPr bwMode="auto">
            <a:xfrm flipV="1">
              <a:off x="1857154" y="942614"/>
              <a:ext cx="1223509" cy="875"/>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grpSp>
      <p:grpSp>
        <p:nvGrpSpPr>
          <p:cNvPr id="2" name="Group 1"/>
          <p:cNvGrpSpPr/>
          <p:nvPr/>
        </p:nvGrpSpPr>
        <p:grpSpPr>
          <a:xfrm>
            <a:off x="3581505" y="846530"/>
            <a:ext cx="4597540" cy="3044"/>
            <a:chOff x="1857156" y="5995838"/>
            <a:chExt cx="3845604" cy="3330"/>
          </a:xfrm>
        </p:grpSpPr>
        <p:sp>
          <p:nvSpPr>
            <p:cNvPr id="48139" name="Line 14"/>
            <p:cNvSpPr>
              <a:spLocks noChangeShapeType="1"/>
            </p:cNvSpPr>
            <p:nvPr/>
          </p:nvSpPr>
          <p:spPr bwMode="auto">
            <a:xfrm flipV="1">
              <a:off x="5107941" y="5995838"/>
              <a:ext cx="594819" cy="3330"/>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52" name="Line 14"/>
            <p:cNvSpPr>
              <a:spLocks noChangeShapeType="1"/>
            </p:cNvSpPr>
            <p:nvPr/>
          </p:nvSpPr>
          <p:spPr bwMode="auto">
            <a:xfrm>
              <a:off x="1857156" y="5995838"/>
              <a:ext cx="488151" cy="0"/>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grpSp>
      <p:sp>
        <p:nvSpPr>
          <p:cNvPr id="48141" name="Line 16"/>
          <p:cNvSpPr>
            <a:spLocks noChangeShapeType="1"/>
          </p:cNvSpPr>
          <p:nvPr/>
        </p:nvSpPr>
        <p:spPr bwMode="auto">
          <a:xfrm flipV="1">
            <a:off x="3355561" y="995115"/>
            <a:ext cx="4866518" cy="792358"/>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56" name="Text Box 10"/>
          <p:cNvSpPr txBox="1">
            <a:spLocks noChangeArrowheads="1"/>
          </p:cNvSpPr>
          <p:nvPr/>
        </p:nvSpPr>
        <p:spPr bwMode="auto">
          <a:xfrm>
            <a:off x="6943616" y="1457654"/>
            <a:ext cx="984191" cy="370803"/>
          </a:xfrm>
          <a:prstGeom prst="rect">
            <a:avLst/>
          </a:prstGeom>
          <a:solidFill>
            <a:schemeClr val="bg1">
              <a:lumMod val="85000"/>
            </a:schemeClr>
          </a:solidFill>
          <a:ln w="9525">
            <a:noFill/>
            <a:miter lim="800000"/>
            <a:headEnd/>
            <a:tailEnd/>
          </a:ln>
        </p:spPr>
        <p:txBody>
          <a:bodyPr wrap="square" lIns="0" tIns="0" rIns="36000" bIns="36000">
            <a:spAutoFit/>
          </a:bodyPr>
          <a:lstStyle>
            <a:defPPr>
              <a:defRPr lang="en-US"/>
            </a:defPPr>
            <a:lvl1pPr algn="ctr">
              <a:defRPr sz="1200" i="1">
                <a:solidFill>
                  <a:schemeClr val="tx2"/>
                </a:solidFill>
                <a:latin typeface="Gill Sans MT"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Gill Sans MT" pitchFamily="34" charset="0"/>
                <a:ea typeface="+mn-ea"/>
                <a:cs typeface="+mn-cs"/>
              </a:rPr>
              <a:t>development activity</a:t>
            </a:r>
          </a:p>
        </p:txBody>
      </p:sp>
      <p:sp>
        <p:nvSpPr>
          <p:cNvPr id="51" name="Text Box 10"/>
          <p:cNvSpPr txBox="1">
            <a:spLocks noChangeArrowheads="1"/>
          </p:cNvSpPr>
          <p:nvPr/>
        </p:nvSpPr>
        <p:spPr bwMode="auto">
          <a:xfrm>
            <a:off x="4493707" y="1335442"/>
            <a:ext cx="999179" cy="370803"/>
          </a:xfrm>
          <a:prstGeom prst="rect">
            <a:avLst/>
          </a:prstGeom>
          <a:solidFill>
            <a:schemeClr val="bg1">
              <a:lumMod val="85000"/>
            </a:schemeClr>
          </a:solidFill>
          <a:ln w="9525">
            <a:noFill/>
            <a:miter lim="800000"/>
            <a:headEnd/>
            <a:tailEnd/>
          </a:ln>
        </p:spPr>
        <p:txBody>
          <a:bodyPr wrap="square" lIns="0" tIns="0" rIns="0" bIns="36000">
            <a:spAutoFit/>
          </a:bodyPr>
          <a:lstStyle>
            <a:defPPr>
              <a:defRPr lang="en-US"/>
            </a:defPPr>
            <a:lvl1pPr algn="ctr">
              <a:defRPr sz="1200" i="1">
                <a:solidFill>
                  <a:schemeClr val="tx2"/>
                </a:solidFill>
                <a:latin typeface="Gill Sans MT"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Gill Sans MT" pitchFamily="34" charset="0"/>
                <a:ea typeface="+mn-ea"/>
                <a:cs typeface="+mn-cs"/>
              </a:rPr>
              <a:t>consumer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Gill Sans MT" pitchFamily="34" charset="0"/>
                <a:ea typeface="+mn-ea"/>
                <a:cs typeface="+mn-cs"/>
              </a:rPr>
              <a:t>surplus</a:t>
            </a:r>
          </a:p>
        </p:txBody>
      </p:sp>
      <p:sp>
        <p:nvSpPr>
          <p:cNvPr id="66" name="Text Box 5"/>
          <p:cNvSpPr txBox="1">
            <a:spLocks noChangeArrowheads="1"/>
          </p:cNvSpPr>
          <p:nvPr/>
        </p:nvSpPr>
        <p:spPr bwMode="auto">
          <a:xfrm>
            <a:off x="8324895" y="416439"/>
            <a:ext cx="2906256" cy="759550"/>
          </a:xfrm>
          <a:prstGeom prst="rect">
            <a:avLst/>
          </a:prstGeom>
          <a:noFill/>
          <a:ln w="25400">
            <a:solidFill>
              <a:schemeClr val="tx1"/>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Regional economy and demography</a:t>
            </a:r>
          </a:p>
        </p:txBody>
      </p:sp>
      <p:sp>
        <p:nvSpPr>
          <p:cNvPr id="65" name="Line 30"/>
          <p:cNvSpPr>
            <a:spLocks noChangeShapeType="1"/>
          </p:cNvSpPr>
          <p:nvPr/>
        </p:nvSpPr>
        <p:spPr bwMode="auto">
          <a:xfrm>
            <a:off x="9152711" y="4523243"/>
            <a:ext cx="625073" cy="354830"/>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69" name="Text Box 7"/>
          <p:cNvSpPr txBox="1">
            <a:spLocks noChangeArrowheads="1"/>
          </p:cNvSpPr>
          <p:nvPr/>
        </p:nvSpPr>
        <p:spPr bwMode="auto">
          <a:xfrm>
            <a:off x="9893585" y="4612522"/>
            <a:ext cx="1337566" cy="759550"/>
          </a:xfrm>
          <a:prstGeom prst="rect">
            <a:avLst/>
          </a:prstGeom>
          <a:noFill/>
          <a:ln w="25400">
            <a:solidFill>
              <a:schemeClr val="tx1"/>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transport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model</a:t>
            </a:r>
          </a:p>
        </p:txBody>
      </p:sp>
      <p:sp>
        <p:nvSpPr>
          <p:cNvPr id="70" name="Text Box 7"/>
          <p:cNvSpPr txBox="1">
            <a:spLocks noChangeArrowheads="1"/>
          </p:cNvSpPr>
          <p:nvPr/>
        </p:nvSpPr>
        <p:spPr bwMode="auto">
          <a:xfrm>
            <a:off x="8088215" y="3671391"/>
            <a:ext cx="1430052" cy="759550"/>
          </a:xfrm>
          <a:prstGeom prst="rect">
            <a:avLst/>
          </a:prstGeom>
          <a:noFill/>
          <a:ln w="25400">
            <a:solidFill>
              <a:schemeClr val="tx1"/>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Gill Sans MT" pitchFamily="34" charset="0"/>
                <a:ea typeface="+mn-ea"/>
                <a:cs typeface="+mn-cs"/>
              </a:rPr>
              <a:t>synthesis</a:t>
            </a:r>
          </a:p>
        </p:txBody>
      </p:sp>
      <p:sp>
        <p:nvSpPr>
          <p:cNvPr id="71" name="Line 30"/>
          <p:cNvSpPr>
            <a:spLocks noChangeShapeType="1"/>
          </p:cNvSpPr>
          <p:nvPr/>
        </p:nvSpPr>
        <p:spPr bwMode="auto">
          <a:xfrm>
            <a:off x="9928391" y="2624338"/>
            <a:ext cx="543501" cy="1934698"/>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72" name="Line 30"/>
          <p:cNvSpPr>
            <a:spLocks noChangeShapeType="1"/>
          </p:cNvSpPr>
          <p:nvPr/>
        </p:nvSpPr>
        <p:spPr bwMode="auto">
          <a:xfrm flipH="1">
            <a:off x="8898830" y="2609206"/>
            <a:ext cx="707617" cy="1023688"/>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73" name="Line 30"/>
          <p:cNvSpPr>
            <a:spLocks noChangeShapeType="1"/>
          </p:cNvSpPr>
          <p:nvPr/>
        </p:nvSpPr>
        <p:spPr bwMode="auto">
          <a:xfrm>
            <a:off x="9757623" y="1224087"/>
            <a:ext cx="0" cy="458200"/>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75" name="Line 15"/>
          <p:cNvSpPr>
            <a:spLocks noChangeShapeType="1"/>
          </p:cNvSpPr>
          <p:nvPr/>
        </p:nvSpPr>
        <p:spPr bwMode="auto">
          <a:xfrm flipV="1">
            <a:off x="11324493" y="4604917"/>
            <a:ext cx="301865" cy="86832"/>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76" name="Line 17"/>
          <p:cNvSpPr>
            <a:spLocks noChangeShapeType="1"/>
          </p:cNvSpPr>
          <p:nvPr/>
        </p:nvSpPr>
        <p:spPr bwMode="auto">
          <a:xfrm>
            <a:off x="11012022" y="2156605"/>
            <a:ext cx="403689" cy="67309"/>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83" name="Line 14"/>
          <p:cNvSpPr>
            <a:spLocks noChangeShapeType="1"/>
          </p:cNvSpPr>
          <p:nvPr/>
        </p:nvSpPr>
        <p:spPr bwMode="auto">
          <a:xfrm flipV="1">
            <a:off x="11321846" y="5034023"/>
            <a:ext cx="286945" cy="1281"/>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53" name="Text Box 10"/>
          <p:cNvSpPr txBox="1">
            <a:spLocks noChangeArrowheads="1"/>
          </p:cNvSpPr>
          <p:nvPr/>
        </p:nvSpPr>
        <p:spPr bwMode="auto">
          <a:xfrm>
            <a:off x="3424015" y="2009529"/>
            <a:ext cx="660058" cy="370803"/>
          </a:xfrm>
          <a:prstGeom prst="rect">
            <a:avLst/>
          </a:prstGeom>
          <a:solidFill>
            <a:schemeClr val="bg1">
              <a:lumMod val="85000"/>
            </a:schemeClr>
          </a:solidFill>
          <a:ln w="9525">
            <a:noFill/>
            <a:miter lim="800000"/>
            <a:headEnd/>
            <a:tailEnd/>
          </a:ln>
        </p:spPr>
        <p:txBody>
          <a:bodyPr wrap="square" lIns="0" tIns="0" rIns="0" bIns="36000">
            <a:spAutoFit/>
          </a:bodyPr>
          <a:lstStyle>
            <a:defPPr>
              <a:defRPr lang="en-US"/>
            </a:defPPr>
            <a:lvl1pPr algn="ctr">
              <a:defRPr sz="1200" i="1">
                <a:solidFill>
                  <a:schemeClr val="tx2"/>
                </a:solidFill>
                <a:latin typeface="Gill Sans MT"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Gill Sans MT" pitchFamily="34" charset="0"/>
                <a:ea typeface="+mn-ea"/>
                <a:cs typeface="+mn-cs"/>
              </a:rPr>
              <a:t>space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Gill Sans MT" pitchFamily="34" charset="0"/>
                <a:ea typeface="+mn-ea"/>
                <a:cs typeface="+mn-cs"/>
              </a:rPr>
              <a:t>rents</a:t>
            </a:r>
          </a:p>
        </p:txBody>
      </p:sp>
      <p:sp>
        <p:nvSpPr>
          <p:cNvPr id="54" name="Text Box 10"/>
          <p:cNvSpPr txBox="1">
            <a:spLocks noChangeArrowheads="1"/>
          </p:cNvSpPr>
          <p:nvPr/>
        </p:nvSpPr>
        <p:spPr bwMode="auto">
          <a:xfrm>
            <a:off x="5882607" y="3462648"/>
            <a:ext cx="1061009" cy="590761"/>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Gill Sans MT" pitchFamily="34" charset="0"/>
                <a:ea typeface="+mn-ea"/>
                <a:cs typeface="+mn-cs"/>
              </a:rPr>
              <a:t>transport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Gill Sans MT" pitchFamily="34" charset="0"/>
                <a:ea typeface="+mn-ea"/>
                <a:cs typeface="+mn-cs"/>
              </a:rPr>
              <a:t>generalized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Gill Sans MT" pitchFamily="34" charset="0"/>
                <a:ea typeface="+mn-ea"/>
                <a:cs typeface="+mn-cs"/>
              </a:rPr>
              <a:t>costs</a:t>
            </a:r>
          </a:p>
        </p:txBody>
      </p:sp>
      <p:sp>
        <p:nvSpPr>
          <p:cNvPr id="49" name="Text Box 10"/>
          <p:cNvSpPr txBox="1">
            <a:spLocks noChangeArrowheads="1"/>
          </p:cNvSpPr>
          <p:nvPr/>
        </p:nvSpPr>
        <p:spPr bwMode="auto">
          <a:xfrm>
            <a:off x="590148" y="4612321"/>
            <a:ext cx="1664591" cy="202015"/>
          </a:xfrm>
          <a:prstGeom prst="rect">
            <a:avLst/>
          </a:prstGeom>
          <a:solidFill>
            <a:schemeClr val="bg1">
              <a:lumMod val="85000"/>
            </a:schemeClr>
          </a:solidFill>
          <a:ln w="9525">
            <a:noFill/>
            <a:miter lim="800000"/>
            <a:headEnd/>
            <a:tailEnd/>
          </a:ln>
        </p:spPr>
        <p:txBody>
          <a:bodyPr wrap="square" lIns="0" tIns="0" rIns="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Gill Sans MT" pitchFamily="34" charset="0"/>
                <a:ea typeface="+mn-ea"/>
                <a:cs typeface="+mn-cs"/>
              </a:rPr>
              <a:t>synthetic population</a:t>
            </a:r>
          </a:p>
        </p:txBody>
      </p:sp>
      <p:sp>
        <p:nvSpPr>
          <p:cNvPr id="84" name="Line 14"/>
          <p:cNvSpPr>
            <a:spLocks noChangeShapeType="1"/>
          </p:cNvSpPr>
          <p:nvPr/>
        </p:nvSpPr>
        <p:spPr bwMode="auto">
          <a:xfrm flipV="1">
            <a:off x="11294484" y="838107"/>
            <a:ext cx="286945" cy="1281"/>
          </a:xfrm>
          <a:prstGeom prst="line">
            <a:avLst/>
          </a:prstGeom>
          <a:noFill/>
          <a:ln w="28575">
            <a:solidFill>
              <a:schemeClr val="tx1"/>
            </a:solidFill>
            <a:round/>
            <a:headEnd/>
            <a:tailEnd type="triangle" w="lg"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704083964"/>
      </p:ext>
    </p:extLst>
  </p:cSld>
  <p:clrMapOvr>
    <a:masterClrMapping/>
  </p:clrMapOvr>
  <mc:AlternateContent xmlns:mc="http://schemas.openxmlformats.org/markup-compatibility/2006" xmlns:p14="http://schemas.microsoft.com/office/powerpoint/2010/main">
    <mc:Choice Requires="p14">
      <p:transition spd="slow" p14:dur="2000" advTm="19435"/>
    </mc:Choice>
    <mc:Fallback xmlns="">
      <p:transition spd="slow" advTm="1943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942" y="326571"/>
            <a:ext cx="10507858" cy="805543"/>
          </a:xfrm>
        </p:spPr>
        <p:txBody>
          <a:bodyPr anchor="t">
            <a:normAutofit/>
          </a:bodyPr>
          <a:lstStyle/>
          <a:p>
            <a:r>
              <a:rPr lang="en-US" sz="3200" dirty="0"/>
              <a:t>Comprehensive Analysis Pillars</a:t>
            </a:r>
          </a:p>
        </p:txBody>
      </p:sp>
      <p:sp>
        <p:nvSpPr>
          <p:cNvPr id="3" name="Content Placeholder 2"/>
          <p:cNvSpPr>
            <a:spLocks noGrp="1"/>
          </p:cNvSpPr>
          <p:nvPr>
            <p:ph idx="1"/>
          </p:nvPr>
        </p:nvSpPr>
        <p:spPr>
          <a:xfrm>
            <a:off x="1992086" y="1132115"/>
            <a:ext cx="9361714" cy="5079078"/>
          </a:xfrm>
        </p:spPr>
        <p:txBody>
          <a:bodyPr>
            <a:normAutofit/>
          </a:bodyPr>
          <a:lstStyle/>
          <a:p>
            <a:r>
              <a:rPr lang="en-US" sz="2400" dirty="0">
                <a:solidFill>
                  <a:srgbClr val="15567E"/>
                </a:solidFill>
              </a:rPr>
              <a:t>Anticipating economic shifts for competitiveness &amp; mobility</a:t>
            </a:r>
          </a:p>
          <a:p>
            <a:r>
              <a:rPr lang="en-US" sz="2400" dirty="0">
                <a:solidFill>
                  <a:srgbClr val="15567E"/>
                </a:solidFill>
              </a:rPr>
              <a:t>Convening decision-makers to assess policies</a:t>
            </a:r>
          </a:p>
          <a:p>
            <a:r>
              <a:rPr lang="en-US" sz="2400" dirty="0">
                <a:solidFill>
                  <a:srgbClr val="15567E"/>
                </a:solidFill>
              </a:rPr>
              <a:t>Addressing future unknowns through scenario planning</a:t>
            </a:r>
          </a:p>
          <a:p>
            <a:endParaRPr lang="en-US" sz="2400" dirty="0">
              <a:solidFill>
                <a:srgbClr val="15567E"/>
              </a:solidFill>
            </a:endParaRPr>
          </a:p>
        </p:txBody>
      </p:sp>
      <p:graphicFrame>
        <p:nvGraphicFramePr>
          <p:cNvPr id="4" name="Diagram 3">
            <a:extLst>
              <a:ext uri="{FF2B5EF4-FFF2-40B4-BE49-F238E27FC236}">
                <a16:creationId xmlns:a16="http://schemas.microsoft.com/office/drawing/2014/main" id="{A678764B-5F9F-4502-9C9F-F828528B50CB}"/>
              </a:ext>
            </a:extLst>
          </p:cNvPr>
          <p:cNvGraphicFramePr/>
          <p:nvPr>
            <p:extLst/>
          </p:nvPr>
        </p:nvGraphicFramePr>
        <p:xfrm>
          <a:off x="2032000" y="2467502"/>
          <a:ext cx="8128000" cy="4208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67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04" y="338328"/>
            <a:ext cx="7603963" cy="804672"/>
          </a:xfrm>
        </p:spPr>
        <p:txBody>
          <a:bodyPr anchor="t">
            <a:normAutofit/>
          </a:bodyPr>
          <a:lstStyle/>
          <a:p>
            <a:r>
              <a:rPr lang="en-US" sz="3200" dirty="0">
                <a:ea typeface="+mn-ea"/>
                <a:cs typeface="+mn-cs"/>
              </a:rPr>
              <a:t>Integrated Model Features</a:t>
            </a:r>
          </a:p>
        </p:txBody>
      </p:sp>
      <p:graphicFrame>
        <p:nvGraphicFramePr>
          <p:cNvPr id="4" name="Content Placeholder 3"/>
          <p:cNvGraphicFramePr>
            <a:graphicFrameLocks noGrp="1"/>
          </p:cNvGraphicFramePr>
          <p:nvPr>
            <p:ph idx="1"/>
            <p:extLst/>
          </p:nvPr>
        </p:nvGraphicFramePr>
        <p:xfrm>
          <a:off x="1536191" y="875763"/>
          <a:ext cx="9333578" cy="5782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986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1456</Words>
  <Application>Microsoft Office PowerPoint</Application>
  <PresentationFormat>Widescreen</PresentationFormat>
  <Paragraphs>332</Paragraphs>
  <Slides>24</Slides>
  <Notes>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24</vt:i4>
      </vt:variant>
    </vt:vector>
  </HeadingPairs>
  <TitlesOfParts>
    <vt:vector size="40" baseType="lpstr">
      <vt:lpstr>ＭＳ Ｐゴシック</vt:lpstr>
      <vt:lpstr>.AppleSystemUIFont</vt:lpstr>
      <vt:lpstr>Arial</vt:lpstr>
      <vt:lpstr>ArialUnicodeMS</vt:lpstr>
      <vt:lpstr>Calibri</vt:lpstr>
      <vt:lpstr>Calibri Light</vt:lpstr>
      <vt:lpstr>Gill Sans MT</vt:lpstr>
      <vt:lpstr>Tahoma</vt:lpstr>
      <vt:lpstr>Times New Roman</vt:lpstr>
      <vt:lpstr>Trebuchet MS</vt:lpstr>
      <vt:lpstr>Tw Cen MT Condensed Extra Bold</vt:lpstr>
      <vt:lpstr>Verdana</vt:lpstr>
      <vt:lpstr>Wingdings</vt:lpstr>
      <vt:lpstr>ZapfDingbatsITC</vt:lpstr>
      <vt:lpstr>Office Theme</vt:lpstr>
      <vt:lpstr>1_Office Theme</vt:lpstr>
      <vt:lpstr>Practical Methods to Integrate Transportation-Land Use / Regional Economics with a Travel Demand Model for Evaluating Policy Outcomes at the Atlanta Regional Commission</vt:lpstr>
      <vt:lpstr>The Atlanta “Region”, A Complex Geography</vt:lpstr>
      <vt:lpstr>The Regional Forecast Area</vt:lpstr>
      <vt:lpstr>ARC Forecast Flow</vt:lpstr>
      <vt:lpstr>Basic Spatial Economy</vt:lpstr>
      <vt:lpstr>PowerPoint Presentation</vt:lpstr>
      <vt:lpstr>PowerPoint Presentation</vt:lpstr>
      <vt:lpstr>Comprehensive Analysis Pillars</vt:lpstr>
      <vt:lpstr>Integrated Model Features</vt:lpstr>
      <vt:lpstr>Integrated Model Methodologies</vt:lpstr>
      <vt:lpstr>Model Input Options</vt:lpstr>
      <vt:lpstr>Framework</vt:lpstr>
      <vt:lpstr>PowerPoint Presentation</vt:lpstr>
      <vt:lpstr>12 steps to AA</vt:lpstr>
      <vt:lpstr>Atlanta’s Activity-Based Model:  Tours and Trips</vt:lpstr>
      <vt:lpstr>Atlanta’s Treatment of Transport Modes</vt:lpstr>
      <vt:lpstr>Atlanta’s Single-Occupant Vehicles  Origin-Destination Desire Lines</vt:lpstr>
      <vt:lpstr>Workplace Location Choice Example</vt:lpstr>
      <vt:lpstr>Atlanta’s Integrated Land-Use/Transport Model</vt:lpstr>
      <vt:lpstr>Goals of Land Use Model (PECAS) to Activity-Based Model (ABM) Integration</vt:lpstr>
      <vt:lpstr>Land use Model (PECAS) to Activity-Based Model (ABM) Integration</vt:lpstr>
      <vt:lpstr>PowerPoint Presentation</vt:lpstr>
      <vt:lpstr>PowerPoint Presentation</vt:lpstr>
      <vt:lpstr>ARC Forecasts—Reviewing Why and What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Guy Rousseau</dc:creator>
  <cp:lastModifiedBy>Guy Rousseau</cp:lastModifiedBy>
  <cp:revision>9</cp:revision>
  <dcterms:created xsi:type="dcterms:W3CDTF">2019-05-22T17:07:53Z</dcterms:created>
  <dcterms:modified xsi:type="dcterms:W3CDTF">2019-05-22T18:03:23Z</dcterms:modified>
</cp:coreProperties>
</file>